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8" r:id="rId6"/>
    <p:sldId id="269" r:id="rId7"/>
    <p:sldId id="260" r:id="rId8"/>
    <p:sldId id="261" r:id="rId9"/>
    <p:sldId id="270" r:id="rId10"/>
    <p:sldId id="262" r:id="rId11"/>
    <p:sldId id="263" r:id="rId12"/>
    <p:sldId id="264" r:id="rId13"/>
    <p:sldId id="265" r:id="rId14"/>
    <p:sldId id="266" r:id="rId15"/>
    <p:sldId id="267" r:id="rId16"/>
    <p:sldId id="273" r:id="rId17"/>
    <p:sldId id="271"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74" y="3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F4E7A01D-CAEC-49F4-8B6B-3CCF5342653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4E7A01D-CAEC-49F4-8B6B-3CCF5342653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F4E7A01D-CAEC-49F4-8B6B-3CCF5342653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4E7A01D-CAEC-49F4-8B6B-3CCF5342653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72514C2-5DD8-4166-8D56-F08D1EF58270}" type="datetimeFigureOut">
              <a:rPr lang="en-GB" smtClean="0"/>
              <a:t>03/12/2018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4E7A01D-CAEC-49F4-8B6B-3CCF5342653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72514C2-5DD8-4166-8D56-F08D1EF58270}" type="datetimeFigureOut">
              <a:rPr lang="en-GB" smtClean="0"/>
              <a:t>03/12/2018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4E7A01D-CAEC-49F4-8B6B-3CCF5342653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dx.doi.org/10.1097/QMH.0b013e3181d1391c"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dx.doi.org/10.1007/s00038-014-0612-4" TargetMode="External"/><Relationship Id="rId2" Type="http://schemas.openxmlformats.org/officeDocument/2006/relationships/hyperlink" Target="http://dx.doi.org/10.1007/s11606-011-1762-1" TargetMode="External"/><Relationship Id="rId1" Type="http://schemas.openxmlformats.org/officeDocument/2006/relationships/slideLayout" Target="../slideLayouts/slideLayout2.xml"/><Relationship Id="rId4" Type="http://schemas.openxmlformats.org/officeDocument/2006/relationships/hyperlink" Target="http://dx.doi.org/10.1371/journal.pone.0119051"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www.emro.who.in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moh.gov.sa/en/HealthAwareness/Campaigns/Pages/default.aspx" TargetMode="External"/><Relationship Id="rId2" Type="http://schemas.openxmlformats.org/officeDocument/2006/relationships/hyperlink" Target="http://www.sama.gov.sa/sites/samaen/ReportsStatistics/ReportsStatisticsLib/5600_R_Annual_En_49_Apx.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1052736"/>
            <a:ext cx="7340352" cy="1470025"/>
          </a:xfrm>
        </p:spPr>
        <p:txBody>
          <a:bodyPr>
            <a:noAutofit/>
          </a:bodyPr>
          <a:lstStyle/>
          <a:p>
            <a:r>
              <a:rPr lang="en-GB" sz="3600" b="1" dirty="0">
                <a:latin typeface="Times New Roman" pitchFamily="18" charset="0"/>
                <a:cs typeface="Times New Roman" pitchFamily="18" charset="0"/>
              </a:rPr>
              <a:t>Regulations and Healthcare Access in Saudi Arabia</a:t>
            </a:r>
            <a:br>
              <a:rPr lang="en-GB" sz="3600" b="1" dirty="0">
                <a:latin typeface="Times New Roman" pitchFamily="18" charset="0"/>
                <a:cs typeface="Times New Roman" pitchFamily="18" charset="0"/>
              </a:rPr>
            </a:br>
            <a:endParaRPr lang="en-GB" sz="3600" b="1"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068960"/>
            <a:ext cx="6400800" cy="2880320"/>
          </a:xfrm>
        </p:spPr>
        <p:txBody>
          <a:bodyPr>
            <a:noAutofit/>
          </a:bodyPr>
          <a:lstStyle/>
          <a:p>
            <a:pPr algn="ctr">
              <a:lnSpc>
                <a:spcPct val="200000"/>
              </a:lnSpc>
            </a:pPr>
            <a:r>
              <a:rPr lang="en-GB" dirty="0" smtClean="0">
                <a:solidFill>
                  <a:schemeClr val="tx1"/>
                </a:solidFill>
                <a:latin typeface="Times New Roman" pitchFamily="18" charset="0"/>
                <a:cs typeface="Times New Roman" pitchFamily="18" charset="0"/>
              </a:rPr>
              <a:t>Name</a:t>
            </a:r>
          </a:p>
          <a:p>
            <a:pPr algn="ctr">
              <a:lnSpc>
                <a:spcPct val="200000"/>
              </a:lnSpc>
            </a:pPr>
            <a:r>
              <a:rPr lang="en-GB" dirty="0" smtClean="0">
                <a:solidFill>
                  <a:schemeClr val="tx1"/>
                </a:solidFill>
                <a:latin typeface="Times New Roman" pitchFamily="18" charset="0"/>
                <a:cs typeface="Times New Roman" pitchFamily="18" charset="0"/>
              </a:rPr>
              <a:t>Professor</a:t>
            </a:r>
          </a:p>
          <a:p>
            <a:pPr algn="ctr">
              <a:lnSpc>
                <a:spcPct val="200000"/>
              </a:lnSpc>
            </a:pPr>
            <a:r>
              <a:rPr lang="en-GB" dirty="0" smtClean="0">
                <a:solidFill>
                  <a:schemeClr val="tx1"/>
                </a:solidFill>
                <a:latin typeface="Times New Roman" pitchFamily="18" charset="0"/>
                <a:cs typeface="Times New Roman" pitchFamily="18" charset="0"/>
              </a:rPr>
              <a:t>Course</a:t>
            </a:r>
          </a:p>
          <a:p>
            <a:pPr algn="ctr">
              <a:lnSpc>
                <a:spcPct val="200000"/>
              </a:lnSpc>
            </a:pPr>
            <a:r>
              <a:rPr lang="en-GB" dirty="0" smtClean="0">
                <a:solidFill>
                  <a:schemeClr val="tx1"/>
                </a:solidFill>
                <a:latin typeface="Times New Roman" pitchFamily="18" charset="0"/>
                <a:cs typeface="Times New Roman" pitchFamily="18" charset="0"/>
              </a:rPr>
              <a:t>Date</a:t>
            </a:r>
            <a:endParaRPr lang="en-GB"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15873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a:xfrm>
            <a:off x="971600" y="1268760"/>
            <a:ext cx="7715200" cy="5256584"/>
          </a:xfrm>
        </p:spPr>
        <p:txBody>
          <a:bodyPr>
            <a:noAutofit/>
          </a:bodyPr>
          <a:lstStyle/>
          <a:p>
            <a:pPr>
              <a:lnSpc>
                <a:spcPct val="150000"/>
              </a:lnSpc>
            </a:pPr>
            <a:r>
              <a:rPr lang="en-GB" sz="1400" dirty="0">
                <a:latin typeface="Times New Roman" pitchFamily="18" charset="0"/>
                <a:cs typeface="Times New Roman" pitchFamily="18" charset="0"/>
              </a:rPr>
              <a:t>In the Kingdom of Saudi Arabia (KSA), healthcare is offered for free to Saudi citizens</a:t>
            </a:r>
            <a:r>
              <a:rPr lang="en-GB" sz="1400" baseline="30000" dirty="0">
                <a:latin typeface="Times New Roman" pitchFamily="18" charset="0"/>
                <a:cs typeface="Times New Roman" pitchFamily="18" charset="0"/>
              </a:rPr>
              <a:t> </a:t>
            </a:r>
            <a:r>
              <a:rPr lang="en-GB" sz="1400" dirty="0">
                <a:latin typeface="Times New Roman" pitchFamily="18" charset="0"/>
                <a:cs typeface="Times New Roman" pitchFamily="18" charset="0"/>
              </a:rPr>
              <a:t>through more than 2000 primary healthcare centres and 420 hospitals (SA Monetary Agency).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Saudis </a:t>
            </a:r>
            <a:r>
              <a:rPr lang="en-GB" sz="1400" dirty="0">
                <a:latin typeface="Times New Roman" pitchFamily="18" charset="0"/>
                <a:cs typeface="Times New Roman" pitchFamily="18" charset="0"/>
              </a:rPr>
              <a:t>do not make use of periodic health examinations despite their cost-free availability. </a:t>
            </a:r>
            <a:r>
              <a:rPr lang="en-GB" sz="1400" dirty="0" smtClean="0">
                <a:latin typeface="Times New Roman" pitchFamily="18" charset="0"/>
                <a:cs typeface="Times New Roman" pitchFamily="18" charset="0"/>
              </a:rPr>
              <a:t>For instance, among </a:t>
            </a:r>
            <a:r>
              <a:rPr lang="en-GB" sz="1400" dirty="0">
                <a:latin typeface="Times New Roman" pitchFamily="18" charset="0"/>
                <a:cs typeface="Times New Roman" pitchFamily="18" charset="0"/>
              </a:rPr>
              <a:t>women eligible for breast cancer screening, only a low percentage are actually screened (El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et al, 2015).</a:t>
            </a:r>
          </a:p>
          <a:p>
            <a:pPr>
              <a:lnSpc>
                <a:spcPct val="150000"/>
              </a:lnSpc>
            </a:pPr>
            <a:r>
              <a:rPr lang="en-GB" sz="1400" dirty="0">
                <a:latin typeface="Times New Roman" pitchFamily="18" charset="0"/>
                <a:cs typeface="Times New Roman" pitchFamily="18" charset="0"/>
              </a:rPr>
              <a:t>The Saudi Ministry of Health </a:t>
            </a:r>
            <a:r>
              <a:rPr lang="en-GB" sz="1400" dirty="0" smtClean="0">
                <a:latin typeface="Times New Roman" pitchFamily="18" charset="0"/>
                <a:cs typeface="Times New Roman" pitchFamily="18" charset="0"/>
              </a:rPr>
              <a:t>has invested </a:t>
            </a:r>
            <a:r>
              <a:rPr lang="en-GB" sz="1400" dirty="0">
                <a:latin typeface="Times New Roman" pitchFamily="18" charset="0"/>
                <a:cs typeface="Times New Roman" pitchFamily="18" charset="0"/>
              </a:rPr>
              <a:t>considerable </a:t>
            </a:r>
            <a:r>
              <a:rPr lang="en-GB" sz="1400" dirty="0" smtClean="0">
                <a:latin typeface="Times New Roman" pitchFamily="18" charset="0"/>
                <a:cs typeface="Times New Roman" pitchFamily="18" charset="0"/>
              </a:rPr>
              <a:t>to </a:t>
            </a:r>
            <a:r>
              <a:rPr lang="en-GB" sz="1400" dirty="0">
                <a:latin typeface="Times New Roman" pitchFamily="18" charset="0"/>
                <a:cs typeface="Times New Roman" pitchFamily="18" charset="0"/>
              </a:rPr>
              <a:t>prevent disease and promote health, with a special focus on non-communicable diseases.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However</a:t>
            </a:r>
            <a:r>
              <a:rPr lang="en-GB" sz="1400" dirty="0">
                <a:latin typeface="Times New Roman" pitchFamily="18" charset="0"/>
                <a:cs typeface="Times New Roman" pitchFamily="18" charset="0"/>
              </a:rPr>
              <a:t>, </a:t>
            </a:r>
            <a:r>
              <a:rPr lang="en-GB" sz="1400" dirty="0" smtClean="0">
                <a:latin typeface="Times New Roman" pitchFamily="18" charset="0"/>
                <a:cs typeface="Times New Roman" pitchFamily="18" charset="0"/>
              </a:rPr>
              <a:t>demographics show that </a:t>
            </a:r>
            <a:r>
              <a:rPr lang="en-GB" sz="1400" dirty="0">
                <a:latin typeface="Times New Roman" pitchFamily="18" charset="0"/>
                <a:cs typeface="Times New Roman" pitchFamily="18" charset="0"/>
              </a:rPr>
              <a:t>more than 1.9 million (15.2%) and 1.7 million (13.4%) Saudis aged 15 years or older are hypertensive and diabetic, respectively (El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et al, 2014).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Furthermore</a:t>
            </a:r>
            <a:r>
              <a:rPr lang="en-GB" sz="1400" dirty="0">
                <a:latin typeface="Times New Roman" pitchFamily="18" charset="0"/>
                <a:cs typeface="Times New Roman" pitchFamily="18" charset="0"/>
              </a:rPr>
              <a:t>, 57.8% and 43.6% of those affected have not been diagnosed with hypertension and diabetes, respectively, while among those diagnosed, 31.1% and 9% are not treated. Among those treated, 55.0% and 29.1% do not have their condition under </a:t>
            </a:r>
            <a:r>
              <a:rPr lang="en-GB" sz="1400" dirty="0" smtClean="0">
                <a:latin typeface="Times New Roman" pitchFamily="18" charset="0"/>
                <a:cs typeface="Times New Roman" pitchFamily="18" charset="0"/>
              </a:rPr>
              <a:t>control </a:t>
            </a:r>
            <a:r>
              <a:rPr lang="en-GB" sz="1400" dirty="0" smtClean="0">
                <a:latin typeface="Times New Roman" pitchFamily="18" charset="0"/>
                <a:cs typeface="Times New Roman" pitchFamily="18" charset="0"/>
              </a:rPr>
              <a:t>(El </a:t>
            </a:r>
            <a:r>
              <a:rPr lang="en-GB" sz="1400" dirty="0" err="1" smtClean="0">
                <a:latin typeface="Times New Roman" pitchFamily="18" charset="0"/>
                <a:cs typeface="Times New Roman" pitchFamily="18" charset="0"/>
              </a:rPr>
              <a:t>Bcheraoui</a:t>
            </a:r>
            <a:r>
              <a:rPr lang="en-GB" sz="1400" dirty="0" smtClean="0">
                <a:latin typeface="Times New Roman" pitchFamily="18" charset="0"/>
                <a:cs typeface="Times New Roman" pitchFamily="18" charset="0"/>
              </a:rPr>
              <a:t> et al, 2014).</a:t>
            </a:r>
            <a:endParaRPr lang="en-GB" sz="1400" dirty="0">
              <a:latin typeface="Times New Roman" pitchFamily="18" charset="0"/>
              <a:cs typeface="Times New Roman" pitchFamily="18" charset="0"/>
            </a:endParaRPr>
          </a:p>
          <a:p>
            <a:pPr>
              <a:lnSpc>
                <a:spcPct val="150000"/>
              </a:lnSpc>
            </a:pPr>
            <a:r>
              <a:rPr lang="en-GB" sz="1400" dirty="0">
                <a:latin typeface="Times New Roman" pitchFamily="18" charset="0"/>
                <a:cs typeface="Times New Roman" pitchFamily="18" charset="0"/>
              </a:rPr>
              <a:t>Distance to healthcare settings and types of healthcare settings have been reported to impact on patients’ healthcare-seeking behaviour (</a:t>
            </a:r>
            <a:r>
              <a:rPr lang="en-GB" sz="1400" dirty="0" err="1">
                <a:latin typeface="Times New Roman" pitchFamily="18" charset="0"/>
                <a:cs typeface="Times New Roman" pitchFamily="18" charset="0"/>
              </a:rPr>
              <a:t>Buzza</a:t>
            </a:r>
            <a:r>
              <a:rPr lang="en-GB" sz="1400" dirty="0">
                <a:latin typeface="Times New Roman" pitchFamily="18" charset="0"/>
                <a:cs typeface="Times New Roman" pitchFamily="18" charset="0"/>
              </a:rPr>
              <a:t> et al, 2011).</a:t>
            </a:r>
          </a:p>
          <a:p>
            <a:pPr marL="0" indent="0">
              <a:buNone/>
            </a:pPr>
            <a:endParaRPr lang="en-GB" dirty="0"/>
          </a:p>
        </p:txBody>
      </p:sp>
    </p:spTree>
    <p:extLst>
      <p:ext uri="{BB962C8B-B14F-4D97-AF65-F5344CB8AC3E}">
        <p14:creationId xmlns:p14="http://schemas.microsoft.com/office/powerpoint/2010/main" val="1827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922114"/>
          </a:xfrm>
        </p:spPr>
        <p:txBody>
          <a:bodyPr>
            <a:normAutofit fontScale="90000"/>
          </a:bodyPr>
          <a:lstStyle/>
          <a:p>
            <a:r>
              <a:rPr lang="en-GB" dirty="0">
                <a:latin typeface="Times New Roman" pitchFamily="18" charset="0"/>
                <a:cs typeface="Times New Roman" pitchFamily="18" charset="0"/>
              </a:rPr>
              <a:t>Evolution of </a:t>
            </a:r>
            <a:r>
              <a:rPr lang="en-GB" dirty="0" smtClean="0">
                <a:latin typeface="Times New Roman" pitchFamily="18" charset="0"/>
                <a:cs typeface="Times New Roman" pitchFamily="18" charset="0"/>
              </a:rPr>
              <a:t>Healthcare in </a:t>
            </a:r>
            <a:r>
              <a:rPr lang="en-GB" dirty="0">
                <a:latin typeface="Times New Roman" pitchFamily="18" charset="0"/>
                <a:cs typeface="Times New Roman" pitchFamily="18" charset="0"/>
              </a:rPr>
              <a:t>Saudi Arabia</a:t>
            </a:r>
          </a:p>
        </p:txBody>
      </p:sp>
      <p:sp>
        <p:nvSpPr>
          <p:cNvPr id="3" name="Content Placeholder 2"/>
          <p:cNvSpPr>
            <a:spLocks noGrp="1"/>
          </p:cNvSpPr>
          <p:nvPr>
            <p:ph idx="1"/>
          </p:nvPr>
        </p:nvSpPr>
        <p:spPr>
          <a:xfrm>
            <a:off x="971600" y="1412776"/>
            <a:ext cx="7715200" cy="5112568"/>
          </a:xfrm>
        </p:spPr>
        <p:txBody>
          <a:bodyPr>
            <a:noAutofit/>
          </a:bodyPr>
          <a:lstStyle/>
          <a:p>
            <a:pPr>
              <a:lnSpc>
                <a:spcPct val="150000"/>
              </a:lnSpc>
            </a:pPr>
            <a:r>
              <a:rPr lang="en-GB" sz="1400" dirty="0">
                <a:latin typeface="Times New Roman" pitchFamily="18" charset="0"/>
                <a:cs typeface="Times New Roman" pitchFamily="18" charset="0"/>
              </a:rPr>
              <a:t>The health services </a:t>
            </a:r>
            <a:r>
              <a:rPr lang="en-GB" sz="1400" dirty="0" smtClean="0">
                <a:latin typeface="Times New Roman" pitchFamily="18" charset="0"/>
                <a:cs typeface="Times New Roman" pitchFamily="18" charset="0"/>
              </a:rPr>
              <a:t>began with </a:t>
            </a:r>
            <a:r>
              <a:rPr lang="en-GB" sz="1400" dirty="0">
                <a:latin typeface="Times New Roman" pitchFamily="18" charset="0"/>
                <a:cs typeface="Times New Roman" pitchFamily="18" charset="0"/>
              </a:rPr>
              <a:t>limited resources and very small clinics, and gradually reached highly sophisticated modern hospitals, medical </a:t>
            </a:r>
            <a:r>
              <a:rPr lang="en-GB" sz="1400" dirty="0" smtClean="0">
                <a:latin typeface="Times New Roman" pitchFamily="18" charset="0"/>
                <a:cs typeface="Times New Roman" pitchFamily="18" charset="0"/>
              </a:rPr>
              <a:t>centres </a:t>
            </a:r>
            <a:r>
              <a:rPr lang="en-GB" sz="1400" dirty="0">
                <a:latin typeface="Times New Roman" pitchFamily="18" charset="0"/>
                <a:cs typeface="Times New Roman" pitchFamily="18" charset="0"/>
              </a:rPr>
              <a:t>and cities.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The </a:t>
            </a:r>
            <a:r>
              <a:rPr lang="en-GB" sz="1400" dirty="0">
                <a:latin typeface="Times New Roman" pitchFamily="18" charset="0"/>
                <a:cs typeface="Times New Roman" pitchFamily="18" charset="0"/>
              </a:rPr>
              <a:t>rapid growth of health services has also been accompanied by a well-planned </a:t>
            </a:r>
            <a:r>
              <a:rPr lang="en-GB" sz="1400" dirty="0" err="1">
                <a:latin typeface="Times New Roman" pitchFamily="18" charset="0"/>
                <a:cs typeface="Times New Roman" pitchFamily="18" charset="0"/>
              </a:rPr>
              <a:t>saudization</a:t>
            </a:r>
            <a:r>
              <a:rPr lang="en-GB" sz="1400" dirty="0">
                <a:latin typeface="Times New Roman" pitchFamily="18" charset="0"/>
                <a:cs typeface="Times New Roman" pitchFamily="18" charset="0"/>
              </a:rPr>
              <a:t> process in manpower, to run such services.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This </a:t>
            </a:r>
            <a:r>
              <a:rPr lang="en-GB" sz="1400" dirty="0">
                <a:latin typeface="Times New Roman" pitchFamily="18" charset="0"/>
                <a:cs typeface="Times New Roman" pitchFamily="18" charset="0"/>
              </a:rPr>
              <a:t>was reflected by investing in scholarships, training courses and finally establishing the Saudi Council for Health Specialties, which provide structured training programs.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Paediatric </a:t>
            </a:r>
            <a:r>
              <a:rPr lang="en-GB" sz="1400" dirty="0">
                <a:latin typeface="Times New Roman" pitchFamily="18" charset="0"/>
                <a:cs typeface="Times New Roman" pitchFamily="18" charset="0"/>
              </a:rPr>
              <a:t>surgery is one of the youngest specialties to grow in KSA</a:t>
            </a:r>
            <a:r>
              <a:rPr lang="en-GB" sz="1400" dirty="0" smtClean="0">
                <a:latin typeface="Times New Roman" pitchFamily="18" charset="0"/>
                <a:cs typeface="Times New Roman" pitchFamily="18" charset="0"/>
              </a:rPr>
              <a:t>. It </a:t>
            </a:r>
            <a:r>
              <a:rPr lang="en-GB" sz="1400" dirty="0">
                <a:latin typeface="Times New Roman" pitchFamily="18" charset="0"/>
                <a:cs typeface="Times New Roman" pitchFamily="18" charset="0"/>
              </a:rPr>
              <a:t>only received attention after </a:t>
            </a:r>
            <a:r>
              <a:rPr lang="en-GB" sz="1400" dirty="0" smtClean="0">
                <a:latin typeface="Times New Roman" pitchFamily="18" charset="0"/>
                <a:cs typeface="Times New Roman" pitchFamily="18" charset="0"/>
              </a:rPr>
              <a:t>1980 and has </a:t>
            </a:r>
            <a:r>
              <a:rPr lang="en-GB" sz="1400" dirty="0">
                <a:latin typeface="Times New Roman" pitchFamily="18" charset="0"/>
                <a:cs typeface="Times New Roman" pitchFamily="18" charset="0"/>
              </a:rPr>
              <a:t>rapidly grown to become a well-recognized specialty with approximately 50 </a:t>
            </a:r>
            <a:r>
              <a:rPr lang="en-GB" sz="1400" dirty="0" smtClean="0">
                <a:latin typeface="Times New Roman" pitchFamily="18" charset="0"/>
                <a:cs typeface="Times New Roman" pitchFamily="18" charset="0"/>
              </a:rPr>
              <a:t>paediatric </a:t>
            </a:r>
            <a:r>
              <a:rPr lang="en-GB" sz="1400" dirty="0">
                <a:latin typeface="Times New Roman" pitchFamily="18" charset="0"/>
                <a:cs typeface="Times New Roman" pitchFamily="18" charset="0"/>
              </a:rPr>
              <a:t>surgery specialists and consultants practicing in the </a:t>
            </a:r>
            <a:r>
              <a:rPr lang="en-GB" sz="1400" dirty="0" smtClean="0">
                <a:latin typeface="Times New Roman" pitchFamily="18" charset="0"/>
                <a:cs typeface="Times New Roman" pitchFamily="18" charset="0"/>
              </a:rPr>
              <a:t>field</a:t>
            </a:r>
            <a:r>
              <a:rPr lang="en-GB" sz="1400" dirty="0">
                <a:latin typeface="Times New Roman" pitchFamily="18" charset="0"/>
                <a:cs typeface="Times New Roman" pitchFamily="18" charset="0"/>
              </a:rPr>
              <a:t> </a:t>
            </a:r>
            <a:r>
              <a:rPr lang="en-GB" sz="1400" dirty="0" smtClean="0">
                <a:latin typeface="Times New Roman" pitchFamily="18" charset="0"/>
                <a:cs typeface="Times New Roman" pitchFamily="18" charset="0"/>
              </a:rPr>
              <a:t>(Al-</a:t>
            </a:r>
            <a:r>
              <a:rPr lang="en-GB" sz="1400" dirty="0" err="1" smtClean="0">
                <a:latin typeface="Times New Roman" pitchFamily="18" charset="0"/>
                <a:cs typeface="Times New Roman" pitchFamily="18" charset="0"/>
              </a:rPr>
              <a:t>Rabeeah</a:t>
            </a:r>
            <a:r>
              <a:rPr lang="en-GB" sz="1400" dirty="0">
                <a:latin typeface="Times New Roman" pitchFamily="18" charset="0"/>
                <a:cs typeface="Times New Roman" pitchFamily="18" charset="0"/>
              </a:rPr>
              <a:t>, 2003).</a:t>
            </a:r>
          </a:p>
          <a:p>
            <a:pPr>
              <a:lnSpc>
                <a:spcPct val="150000"/>
              </a:lnSpc>
            </a:pPr>
            <a:r>
              <a:rPr lang="en-GB" sz="1400" dirty="0">
                <a:latin typeface="Times New Roman" pitchFamily="18" charset="0"/>
                <a:cs typeface="Times New Roman" pitchFamily="18" charset="0"/>
              </a:rPr>
              <a:t>Efforts to establish such colleges are in accordance with training programmes that aim to substitute the largely expatriate workforce with qualified Saudi Arabian nationals in all sectors, including health (</a:t>
            </a:r>
            <a:r>
              <a:rPr lang="en-GB" sz="1400" dirty="0" err="1">
                <a:latin typeface="Times New Roman" pitchFamily="18" charset="0"/>
                <a:cs typeface="Times New Roman" pitchFamily="18" charset="0"/>
              </a:rPr>
              <a:t>Tumulty</a:t>
            </a:r>
            <a:r>
              <a:rPr lang="en-GB" sz="1400" dirty="0">
                <a:latin typeface="Times New Roman" pitchFamily="18" charset="0"/>
                <a:cs typeface="Times New Roman" pitchFamily="18" charset="0"/>
              </a:rPr>
              <a:t>, 2001). </a:t>
            </a:r>
            <a:endParaRPr lang="en-GB" sz="1400" dirty="0" smtClean="0">
              <a:latin typeface="Times New Roman" pitchFamily="18" charset="0"/>
              <a:cs typeface="Times New Roman" pitchFamily="18" charset="0"/>
            </a:endParaRPr>
          </a:p>
          <a:p>
            <a:pPr>
              <a:lnSpc>
                <a:spcPct val="150000"/>
              </a:lnSpc>
            </a:pPr>
            <a:r>
              <a:rPr lang="en-GB" sz="1400" dirty="0" smtClean="0">
                <a:latin typeface="Times New Roman" pitchFamily="18" charset="0"/>
                <a:cs typeface="Times New Roman" pitchFamily="18" charset="0"/>
              </a:rPr>
              <a:t>The </a:t>
            </a:r>
            <a:r>
              <a:rPr lang="en-GB" sz="1400" dirty="0">
                <a:latin typeface="Times New Roman" pitchFamily="18" charset="0"/>
                <a:cs typeface="Times New Roman" pitchFamily="18" charset="0"/>
              </a:rPr>
              <a:t>budget allocation for training and scholarships has increased and many MOH employees are offered a chance to pursue their studies abroad (Health System profile).</a:t>
            </a:r>
          </a:p>
          <a:p>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945003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Times New Roman" pitchFamily="18" charset="0"/>
                <a:cs typeface="Times New Roman" pitchFamily="18" charset="0"/>
              </a:rPr>
              <a:t>Structure of </a:t>
            </a:r>
            <a:r>
              <a:rPr lang="en-GB" dirty="0" smtClean="0">
                <a:latin typeface="Times New Roman" pitchFamily="18" charset="0"/>
                <a:cs typeface="Times New Roman" pitchFamily="18" charset="0"/>
              </a:rPr>
              <a:t>Healthcare and Challenges to Access to </a:t>
            </a:r>
            <a:r>
              <a:rPr lang="en-GB" dirty="0">
                <a:latin typeface="Times New Roman" pitchFamily="18" charset="0"/>
                <a:cs typeface="Times New Roman" pitchFamily="18" charset="0"/>
              </a:rPr>
              <a:t>healthcare</a:t>
            </a:r>
          </a:p>
        </p:txBody>
      </p:sp>
      <p:sp>
        <p:nvSpPr>
          <p:cNvPr id="3" name="Content Placeholder 2"/>
          <p:cNvSpPr>
            <a:spLocks noGrp="1"/>
          </p:cNvSpPr>
          <p:nvPr>
            <p:ph idx="1"/>
          </p:nvPr>
        </p:nvSpPr>
        <p:spPr>
          <a:xfrm>
            <a:off x="1043608" y="1600200"/>
            <a:ext cx="7643192" cy="4997152"/>
          </a:xfrm>
        </p:spPr>
        <p:txBody>
          <a:bodyPr>
            <a:noAutofit/>
          </a:bodyPr>
          <a:lstStyle/>
          <a:p>
            <a:pPr>
              <a:lnSpc>
                <a:spcPct val="220000"/>
              </a:lnSpc>
            </a:pPr>
            <a:r>
              <a:rPr lang="en-GB" sz="1400" dirty="0">
                <a:latin typeface="Times New Roman" pitchFamily="18" charset="0"/>
                <a:cs typeface="Times New Roman" pitchFamily="18" charset="0"/>
              </a:rPr>
              <a:t>The MOH provides health services at 3 levels: primary, secondary and tertiary (Health Statistical Year Book, 2009). </a:t>
            </a:r>
            <a:endParaRPr lang="en-GB" sz="1400" dirty="0" smtClean="0">
              <a:latin typeface="Times New Roman" pitchFamily="18" charset="0"/>
              <a:cs typeface="Times New Roman" pitchFamily="18" charset="0"/>
            </a:endParaRPr>
          </a:p>
          <a:p>
            <a:pPr>
              <a:lnSpc>
                <a:spcPct val="220000"/>
              </a:lnSpc>
            </a:pPr>
            <a:r>
              <a:rPr lang="en-GB" sz="1400" dirty="0" smtClean="0">
                <a:latin typeface="Times New Roman" pitchFamily="18" charset="0"/>
                <a:cs typeface="Times New Roman" pitchFamily="18" charset="0"/>
              </a:rPr>
              <a:t>PHC </a:t>
            </a:r>
            <a:r>
              <a:rPr lang="en-GB" sz="1400" dirty="0">
                <a:latin typeface="Times New Roman" pitchFamily="18" charset="0"/>
                <a:cs typeface="Times New Roman" pitchFamily="18" charset="0"/>
              </a:rPr>
              <a:t>centres supply primary care services, both preventive and curative, referring cases that require more advanced care to public hospitals (the secondary level of </a:t>
            </a:r>
            <a:r>
              <a:rPr lang="en-GB" sz="1400" dirty="0" smtClean="0">
                <a:latin typeface="Times New Roman" pitchFamily="18" charset="0"/>
                <a:cs typeface="Times New Roman" pitchFamily="18" charset="0"/>
              </a:rPr>
              <a:t>care).</a:t>
            </a:r>
          </a:p>
          <a:p>
            <a:pPr>
              <a:lnSpc>
                <a:spcPct val="220000"/>
              </a:lnSpc>
            </a:pPr>
            <a:r>
              <a:rPr lang="en-GB" sz="1400" dirty="0" smtClean="0">
                <a:latin typeface="Times New Roman" pitchFamily="18" charset="0"/>
                <a:cs typeface="Times New Roman" pitchFamily="18" charset="0"/>
              </a:rPr>
              <a:t>Cases </a:t>
            </a:r>
            <a:r>
              <a:rPr lang="en-GB" sz="1400" dirty="0">
                <a:latin typeface="Times New Roman" pitchFamily="18" charset="0"/>
                <a:cs typeface="Times New Roman" pitchFamily="18" charset="0"/>
              </a:rPr>
              <a:t>that need more complex levels of care are transferred to central or specialized hospitals (the tertiary level of healthcare).</a:t>
            </a:r>
          </a:p>
          <a:p>
            <a:pPr>
              <a:lnSpc>
                <a:spcPct val="220000"/>
              </a:lnSpc>
            </a:pPr>
            <a:r>
              <a:rPr lang="en-GB" sz="1400" dirty="0">
                <a:latin typeface="Times New Roman" pitchFamily="18" charset="0"/>
                <a:cs typeface="Times New Roman" pitchFamily="18" charset="0"/>
              </a:rPr>
              <a:t> Neither distance to nor type of healthcare clinic </a:t>
            </a:r>
            <a:r>
              <a:rPr lang="en-GB" sz="1400" dirty="0" smtClean="0">
                <a:latin typeface="Times New Roman" pitchFamily="18" charset="0"/>
                <a:cs typeface="Times New Roman" pitchFamily="18" charset="0"/>
              </a:rPr>
              <a:t>are </a:t>
            </a:r>
            <a:r>
              <a:rPr lang="en-GB" sz="1400" dirty="0">
                <a:latin typeface="Times New Roman" pitchFamily="18" charset="0"/>
                <a:cs typeface="Times New Roman" pitchFamily="18" charset="0"/>
              </a:rPr>
              <a:t>barriers to diagnosis, treatment, or control of two leading chronic disease in KSA.</a:t>
            </a:r>
          </a:p>
          <a:p>
            <a:pPr>
              <a:lnSpc>
                <a:spcPct val="220000"/>
              </a:lnSpc>
            </a:pPr>
            <a:r>
              <a:rPr lang="en-GB" sz="1400" dirty="0">
                <a:latin typeface="Times New Roman" pitchFamily="18" charset="0"/>
                <a:cs typeface="Times New Roman" pitchFamily="18" charset="0"/>
              </a:rPr>
              <a:t>Access to healthcare is an important determinant of health. Several studies have shown that the availability of facilities within accessible distance improves health</a:t>
            </a:r>
            <a:r>
              <a:rPr lang="en-GB" sz="1400" dirty="0" smtClean="0">
                <a:latin typeface="Times New Roman" pitchFamily="18" charset="0"/>
                <a:cs typeface="Times New Roman" pitchFamily="18" charset="0"/>
              </a:rPr>
              <a:t>.</a:t>
            </a: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418645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778098"/>
          </a:xfrm>
        </p:spPr>
        <p:txBody>
          <a:bodyPr>
            <a:noAutofit/>
          </a:bodyPr>
          <a:lstStyle/>
          <a:p>
            <a:r>
              <a:rPr lang="en-GB" sz="2800" dirty="0">
                <a:latin typeface="Times New Roman" pitchFamily="18" charset="0"/>
                <a:cs typeface="Times New Roman" pitchFamily="18" charset="0"/>
              </a:rPr>
              <a:t>Structure of </a:t>
            </a:r>
            <a:r>
              <a:rPr lang="en-GB" sz="2800" dirty="0" smtClean="0">
                <a:latin typeface="Times New Roman" pitchFamily="18" charset="0"/>
                <a:cs typeface="Times New Roman" pitchFamily="18" charset="0"/>
              </a:rPr>
              <a:t>Healthcare and Challenges to Access to </a:t>
            </a:r>
            <a:r>
              <a:rPr lang="en-GB" sz="2800" dirty="0">
                <a:latin typeface="Times New Roman" pitchFamily="18" charset="0"/>
                <a:cs typeface="Times New Roman" pitchFamily="18" charset="0"/>
              </a:rPr>
              <a:t>healthcare</a:t>
            </a:r>
          </a:p>
        </p:txBody>
      </p:sp>
      <p:sp>
        <p:nvSpPr>
          <p:cNvPr id="3" name="Content Placeholder 2"/>
          <p:cNvSpPr>
            <a:spLocks noGrp="1"/>
          </p:cNvSpPr>
          <p:nvPr>
            <p:ph idx="1"/>
          </p:nvPr>
        </p:nvSpPr>
        <p:spPr>
          <a:xfrm>
            <a:off x="899592" y="1268760"/>
            <a:ext cx="7992888" cy="5472608"/>
          </a:xfrm>
        </p:spPr>
        <p:txBody>
          <a:bodyPr>
            <a:noAutofit/>
          </a:bodyPr>
          <a:lstStyle/>
          <a:p>
            <a:pPr>
              <a:lnSpc>
                <a:spcPct val="200000"/>
              </a:lnSpc>
            </a:pPr>
            <a:r>
              <a:rPr lang="en-GB" sz="1800" dirty="0" err="1" smtClean="0">
                <a:latin typeface="Times New Roman" pitchFamily="18" charset="0"/>
                <a:cs typeface="Times New Roman" pitchFamily="18" charset="0"/>
              </a:rPr>
              <a:t>Saeed</a:t>
            </a:r>
            <a:r>
              <a:rPr lang="en-GB" sz="1800" i="1" dirty="0" smtClean="0">
                <a:latin typeface="Times New Roman" pitchFamily="18" charset="0"/>
                <a:cs typeface="Times New Roman" pitchFamily="18" charset="0"/>
              </a:rPr>
              <a:t> </a:t>
            </a:r>
            <a:r>
              <a:rPr lang="en-GB" sz="1800" dirty="0">
                <a:latin typeface="Times New Roman" pitchFamily="18" charset="0"/>
                <a:cs typeface="Times New Roman" pitchFamily="18" charset="0"/>
              </a:rPr>
              <a:t>et al (2001)  found that the longer the distance travelled to primary healthcare centres in Riyadh, the lower the patients’ satisfaction, with 39% of patients considering the primary healthcare centre </a:t>
            </a:r>
            <a:r>
              <a:rPr lang="en-GB" sz="1800" dirty="0" smtClean="0">
                <a:latin typeface="Times New Roman" pitchFamily="18" charset="0"/>
                <a:cs typeface="Times New Roman" pitchFamily="18" charset="0"/>
              </a:rPr>
              <a:t>(vary) </a:t>
            </a:r>
            <a:r>
              <a:rPr lang="en-GB" sz="1800" dirty="0">
                <a:latin typeface="Times New Roman" pitchFamily="18" charset="0"/>
                <a:cs typeface="Times New Roman" pitchFamily="18" charset="0"/>
              </a:rPr>
              <a:t>f</a:t>
            </a:r>
            <a:r>
              <a:rPr lang="en-GB" sz="1800" dirty="0" smtClean="0">
                <a:latin typeface="Times New Roman" pitchFamily="18" charset="0"/>
                <a:cs typeface="Times New Roman" pitchFamily="18" charset="0"/>
              </a:rPr>
              <a:t>ar </a:t>
            </a:r>
            <a:endParaRPr lang="en-GB" sz="1800" dirty="0">
              <a:latin typeface="Times New Roman" pitchFamily="18" charset="0"/>
              <a:cs typeface="Times New Roman" pitchFamily="18" charset="0"/>
            </a:endParaRPr>
          </a:p>
          <a:p>
            <a:pPr>
              <a:lnSpc>
                <a:spcPct val="200000"/>
              </a:lnSpc>
            </a:pPr>
            <a:r>
              <a:rPr lang="en-GB" sz="1800" dirty="0">
                <a:latin typeface="Times New Roman" pitchFamily="18" charset="0"/>
                <a:cs typeface="Times New Roman" pitchFamily="18" charset="0"/>
              </a:rPr>
              <a:t>Studies on patient satisfaction with healthcare facilities and services in KSA and were focused on the Saudi Ministry of Health primary healthcare centres.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Most </a:t>
            </a:r>
            <a:r>
              <a:rPr lang="en-GB" sz="1800" dirty="0">
                <a:latin typeface="Times New Roman" pitchFamily="18" charset="0"/>
                <a:cs typeface="Times New Roman" pitchFamily="18" charset="0"/>
              </a:rPr>
              <a:t>studies showed a high rate of dissatisfaction among users. Of facility characteristics, distance travelled, facility </a:t>
            </a:r>
            <a:r>
              <a:rPr lang="en-GB" sz="1800" dirty="0" smtClean="0">
                <a:latin typeface="Times New Roman" pitchFamily="18" charset="0"/>
                <a:cs typeface="Times New Roman" pitchFamily="18" charset="0"/>
              </a:rPr>
              <a:t>working </a:t>
            </a:r>
            <a:r>
              <a:rPr lang="en-GB" sz="1800" dirty="0">
                <a:latin typeface="Times New Roman" pitchFamily="18" charset="0"/>
                <a:cs typeface="Times New Roman" pitchFamily="18" charset="0"/>
              </a:rPr>
              <a:t>hours, absence of specialty clinics, waiting time, waiting area structure and confidentiality measures, were the negative factors most impacting patients’ </a:t>
            </a:r>
            <a:r>
              <a:rPr lang="en-GB" sz="1800" dirty="0" smtClean="0">
                <a:latin typeface="Times New Roman" pitchFamily="18" charset="0"/>
                <a:cs typeface="Times New Roman" pitchFamily="18" charset="0"/>
              </a:rPr>
              <a:t>satisfaction</a:t>
            </a:r>
            <a:r>
              <a:rPr lang="en-GB" sz="1800" dirty="0" smtClean="0">
                <a:latin typeface="Times New Roman" pitchFamily="18" charset="0"/>
                <a:cs typeface="Times New Roman" pitchFamily="18" charset="0"/>
              </a:rPr>
              <a:t>(Al-</a:t>
            </a:r>
            <a:r>
              <a:rPr lang="en-GB" sz="1800" dirty="0" err="1" smtClean="0">
                <a:latin typeface="Times New Roman" pitchFamily="18" charset="0"/>
                <a:cs typeface="Times New Roman" pitchFamily="18" charset="0"/>
              </a:rPr>
              <a:t>Doghaither</a:t>
            </a:r>
            <a:r>
              <a:rPr lang="en-GB" sz="1800" dirty="0" smtClean="0">
                <a:latin typeface="Times New Roman" pitchFamily="18" charset="0"/>
                <a:cs typeface="Times New Roman" pitchFamily="18" charset="0"/>
              </a:rPr>
              <a:t>, 2004).</a:t>
            </a:r>
            <a:r>
              <a:rPr lang="en-GB" sz="18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418645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778098"/>
          </a:xfrm>
        </p:spPr>
        <p:txBody>
          <a:bodyPr>
            <a:noAutofit/>
          </a:bodyPr>
          <a:lstStyle/>
          <a:p>
            <a:r>
              <a:rPr lang="en-GB" sz="3200" dirty="0">
                <a:latin typeface="Times New Roman" pitchFamily="18" charset="0"/>
                <a:cs typeface="Times New Roman" pitchFamily="18" charset="0"/>
              </a:rPr>
              <a:t>Structure of </a:t>
            </a:r>
            <a:r>
              <a:rPr lang="en-GB" sz="3200" dirty="0" smtClean="0">
                <a:latin typeface="Times New Roman" pitchFamily="18" charset="0"/>
                <a:cs typeface="Times New Roman" pitchFamily="18" charset="0"/>
              </a:rPr>
              <a:t>Healthcare and Challenges to Access to </a:t>
            </a:r>
            <a:r>
              <a:rPr lang="en-GB" sz="3200" dirty="0">
                <a:latin typeface="Times New Roman" pitchFamily="18" charset="0"/>
                <a:cs typeface="Times New Roman" pitchFamily="18" charset="0"/>
              </a:rPr>
              <a:t>healthcare</a:t>
            </a:r>
          </a:p>
        </p:txBody>
      </p:sp>
      <p:sp>
        <p:nvSpPr>
          <p:cNvPr id="3" name="Content Placeholder 2"/>
          <p:cNvSpPr>
            <a:spLocks noGrp="1"/>
          </p:cNvSpPr>
          <p:nvPr>
            <p:ph idx="1"/>
          </p:nvPr>
        </p:nvSpPr>
        <p:spPr>
          <a:xfrm>
            <a:off x="1043608" y="1268760"/>
            <a:ext cx="7848872" cy="5472608"/>
          </a:xfrm>
        </p:spPr>
        <p:txBody>
          <a:bodyPr>
            <a:noAutofit/>
          </a:bodyPr>
          <a:lstStyle/>
          <a:p>
            <a:pPr>
              <a:lnSpc>
                <a:spcPct val="200000"/>
              </a:lnSpc>
            </a:pPr>
            <a:r>
              <a:rPr lang="en-GB" sz="1800" dirty="0" smtClean="0">
                <a:latin typeface="Times New Roman" pitchFamily="18" charset="0"/>
                <a:cs typeface="Times New Roman" pitchFamily="18" charset="0"/>
              </a:rPr>
              <a:t>Staff </a:t>
            </a:r>
            <a:r>
              <a:rPr lang="en-GB" sz="1800" dirty="0">
                <a:latin typeface="Times New Roman" pitchFamily="18" charset="0"/>
                <a:cs typeface="Times New Roman" pitchFamily="18" charset="0"/>
              </a:rPr>
              <a:t>characteristics, surgeons’ services, language barriers with physicians and communication about health status, were the factors most correlated with dissatisfaction. As for patients’ characteristics, women and the least educated seem to be more satisfied than men and more educated patients, respectively (Al-</a:t>
            </a:r>
            <a:r>
              <a:rPr lang="en-GB" sz="1800" dirty="0" err="1">
                <a:latin typeface="Times New Roman" pitchFamily="18" charset="0"/>
                <a:cs typeface="Times New Roman" pitchFamily="18" charset="0"/>
              </a:rPr>
              <a:t>Doghaither</a:t>
            </a:r>
            <a:r>
              <a:rPr lang="en-GB" sz="1800" dirty="0">
                <a:latin typeface="Times New Roman" pitchFamily="18" charset="0"/>
                <a:cs typeface="Times New Roman" pitchFamily="18" charset="0"/>
              </a:rPr>
              <a:t>, 2004).</a:t>
            </a:r>
          </a:p>
          <a:p>
            <a:pPr>
              <a:lnSpc>
                <a:spcPct val="200000"/>
              </a:lnSpc>
            </a:pPr>
            <a:r>
              <a:rPr lang="en-GB" sz="1800" dirty="0" err="1">
                <a:latin typeface="Times New Roman" pitchFamily="18" charset="0"/>
                <a:cs typeface="Times New Roman" pitchFamily="18" charset="0"/>
              </a:rPr>
              <a:t>Alahmadi</a:t>
            </a:r>
            <a:r>
              <a:rPr lang="en-GB" sz="1800" dirty="0">
                <a:latin typeface="Times New Roman" pitchFamily="18" charset="0"/>
                <a:cs typeface="Times New Roman" pitchFamily="18" charset="0"/>
              </a:rPr>
              <a:t> (2010) research on patient safety culture in Saudi healthcare facilities found that interest of management and patient safety procedures are only triggered after an adverse event has occurred.</a:t>
            </a:r>
          </a:p>
          <a:p>
            <a:endParaRPr lang="en-GB" sz="1200" dirty="0"/>
          </a:p>
        </p:txBody>
      </p:sp>
    </p:spTree>
    <p:extLst>
      <p:ext uri="{BB962C8B-B14F-4D97-AF65-F5344CB8AC3E}">
        <p14:creationId xmlns:p14="http://schemas.microsoft.com/office/powerpoint/2010/main" val="418645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490066"/>
          </a:xfrm>
        </p:spPr>
        <p:txBody>
          <a:bodyPr>
            <a:noAutofit/>
          </a:bodyPr>
          <a:lstStyle/>
          <a:p>
            <a:r>
              <a:rPr lang="en-GB" sz="3600" dirty="0">
                <a:latin typeface="Times New Roman" pitchFamily="18" charset="0"/>
                <a:cs typeface="Times New Roman" pitchFamily="18" charset="0"/>
              </a:rPr>
              <a:t>The Medically Underserved Population</a:t>
            </a:r>
            <a:br>
              <a:rPr lang="en-GB" sz="3600" dirty="0">
                <a:latin typeface="Times New Roman" pitchFamily="18" charset="0"/>
                <a:cs typeface="Times New Roman" pitchFamily="18" charset="0"/>
              </a:rPr>
            </a:br>
            <a:endParaRPr lang="en-GB" sz="3600" dirty="0">
              <a:latin typeface="Times New Roman" pitchFamily="18" charset="0"/>
              <a:cs typeface="Times New Roman" pitchFamily="18" charset="0"/>
            </a:endParaRPr>
          </a:p>
        </p:txBody>
      </p:sp>
      <p:sp>
        <p:nvSpPr>
          <p:cNvPr id="3" name="Content Placeholder 2"/>
          <p:cNvSpPr>
            <a:spLocks noGrp="1"/>
          </p:cNvSpPr>
          <p:nvPr>
            <p:ph idx="1"/>
          </p:nvPr>
        </p:nvSpPr>
        <p:spPr>
          <a:xfrm>
            <a:off x="1043608" y="620688"/>
            <a:ext cx="7920880" cy="6237312"/>
          </a:xfrm>
        </p:spPr>
        <p:txBody>
          <a:bodyPr>
            <a:noAutofit/>
          </a:bodyPr>
          <a:lstStyle/>
          <a:p>
            <a:pPr>
              <a:lnSpc>
                <a:spcPct val="200000"/>
              </a:lnSpc>
            </a:pPr>
            <a:r>
              <a:rPr lang="en-GB" sz="1600" dirty="0">
                <a:latin typeface="Times New Roman" pitchFamily="18" charset="0"/>
                <a:cs typeface="Times New Roman" pitchFamily="18" charset="0"/>
              </a:rPr>
              <a:t>Despite this relatively high expenditure on health (5% of GDP) (Saudi Arabia, 210) most of the facilities in the healthcare system remain largely concentrated in the three main and most densely populated cities, namely</a:t>
            </a:r>
            <a:r>
              <a:rPr lang="en-GB" sz="1600" dirty="0" smtClean="0">
                <a:latin typeface="Times New Roman" pitchFamily="18" charset="0"/>
                <a:cs typeface="Times New Roman" pitchFamily="18" charset="0"/>
              </a:rPr>
              <a:t>:</a:t>
            </a:r>
          </a:p>
          <a:p>
            <a:pPr marL="514350" indent="-514350">
              <a:lnSpc>
                <a:spcPct val="200000"/>
              </a:lnSpc>
              <a:buFont typeface="+mj-lt"/>
              <a:buAutoNum type="alphaLcParenR"/>
            </a:pPr>
            <a:r>
              <a:rPr lang="en-GB" sz="1600" dirty="0" smtClean="0">
                <a:latin typeface="Times New Roman" pitchFamily="18" charset="0"/>
                <a:cs typeface="Times New Roman" pitchFamily="18" charset="0"/>
              </a:rPr>
              <a:t> </a:t>
            </a:r>
            <a:r>
              <a:rPr lang="en-GB" sz="1600" dirty="0">
                <a:latin typeface="Times New Roman" pitchFamily="18" charset="0"/>
                <a:cs typeface="Times New Roman" pitchFamily="18" charset="0"/>
              </a:rPr>
              <a:t>Riyadh, the political capital with18% of the Ministry of Health (</a:t>
            </a:r>
            <a:r>
              <a:rPr lang="en-GB" sz="1600" dirty="0" err="1">
                <a:latin typeface="Times New Roman" pitchFamily="18" charset="0"/>
                <a:cs typeface="Times New Roman" pitchFamily="18" charset="0"/>
              </a:rPr>
              <a:t>MoH</a:t>
            </a:r>
            <a:r>
              <a:rPr lang="en-GB" sz="1600" dirty="0">
                <a:latin typeface="Times New Roman" pitchFamily="18" charset="0"/>
                <a:cs typeface="Times New Roman" pitchFamily="18" charset="0"/>
              </a:rPr>
              <a:t>) hospitals and 18% of the Primary Health Care </a:t>
            </a:r>
            <a:r>
              <a:rPr lang="en-GB" sz="1600" dirty="0" err="1">
                <a:latin typeface="Times New Roman" pitchFamily="18" charset="0"/>
                <a:cs typeface="Times New Roman" pitchFamily="18" charset="0"/>
              </a:rPr>
              <a:t>Centers</a:t>
            </a:r>
            <a:r>
              <a:rPr lang="en-GB" sz="1600" dirty="0">
                <a:latin typeface="Times New Roman" pitchFamily="18" charset="0"/>
                <a:cs typeface="Times New Roman" pitchFamily="18" charset="0"/>
              </a:rPr>
              <a:t> (PHCCs) for 6.2 million people; </a:t>
            </a:r>
            <a:endParaRPr lang="en-GB" sz="1600" dirty="0" smtClean="0">
              <a:latin typeface="Times New Roman" pitchFamily="18" charset="0"/>
              <a:cs typeface="Times New Roman" pitchFamily="18" charset="0"/>
            </a:endParaRPr>
          </a:p>
          <a:p>
            <a:pPr marL="514350" indent="-514350">
              <a:lnSpc>
                <a:spcPct val="200000"/>
              </a:lnSpc>
              <a:buFont typeface="+mj-lt"/>
              <a:buAutoNum type="alphaLcParenR"/>
            </a:pPr>
            <a:r>
              <a:rPr lang="en-GB" sz="1600" dirty="0" smtClean="0">
                <a:latin typeface="Times New Roman" pitchFamily="18" charset="0"/>
                <a:cs typeface="Times New Roman" pitchFamily="18" charset="0"/>
              </a:rPr>
              <a:t>Jeddah </a:t>
            </a:r>
            <a:r>
              <a:rPr lang="en-GB" sz="1600" dirty="0">
                <a:latin typeface="Times New Roman" pitchFamily="18" charset="0"/>
                <a:cs typeface="Times New Roman" pitchFamily="18" charset="0"/>
              </a:rPr>
              <a:t>and Makah with 9% of the </a:t>
            </a:r>
            <a:r>
              <a:rPr lang="en-GB" sz="1600" dirty="0" err="1">
                <a:latin typeface="Times New Roman" pitchFamily="18" charset="0"/>
                <a:cs typeface="Times New Roman" pitchFamily="18" charset="0"/>
              </a:rPr>
              <a:t>MoH</a:t>
            </a:r>
            <a:r>
              <a:rPr lang="en-GB" sz="1600" dirty="0">
                <a:latin typeface="Times New Roman" pitchFamily="18" charset="0"/>
                <a:cs typeface="Times New Roman" pitchFamily="18" charset="0"/>
              </a:rPr>
              <a:t> hospitals and 7.5% of the PHCCs for a population of 4.9 million; </a:t>
            </a:r>
            <a:endParaRPr lang="en-GB" sz="1600" dirty="0" smtClean="0">
              <a:latin typeface="Times New Roman" pitchFamily="18" charset="0"/>
              <a:cs typeface="Times New Roman" pitchFamily="18" charset="0"/>
            </a:endParaRPr>
          </a:p>
          <a:p>
            <a:pPr marL="514350" indent="-514350">
              <a:lnSpc>
                <a:spcPct val="200000"/>
              </a:lnSpc>
              <a:buFont typeface="+mj-lt"/>
              <a:buAutoNum type="alphaLcParenR"/>
            </a:pPr>
            <a:r>
              <a:rPr lang="en-GB" sz="1600" dirty="0" smtClean="0">
                <a:latin typeface="Times New Roman" pitchFamily="18" charset="0"/>
                <a:cs typeface="Times New Roman" pitchFamily="18" charset="0"/>
              </a:rPr>
              <a:t>The </a:t>
            </a:r>
            <a:r>
              <a:rPr lang="en-GB" sz="1600" dirty="0">
                <a:latin typeface="Times New Roman" pitchFamily="18" charset="0"/>
                <a:cs typeface="Times New Roman" pitchFamily="18" charset="0"/>
              </a:rPr>
              <a:t>Eastern Region, including Dammam and </a:t>
            </a:r>
            <a:r>
              <a:rPr lang="en-GB" sz="1600" dirty="0" err="1">
                <a:latin typeface="Times New Roman" pitchFamily="18" charset="0"/>
                <a:cs typeface="Times New Roman" pitchFamily="18" charset="0"/>
              </a:rPr>
              <a:t>Qasim</a:t>
            </a:r>
            <a:r>
              <a:rPr lang="en-GB" sz="1600" dirty="0">
                <a:latin typeface="Times New Roman" pitchFamily="18" charset="0"/>
                <a:cs typeface="Times New Roman" pitchFamily="18" charset="0"/>
              </a:rPr>
              <a:t>, which has 15% of the </a:t>
            </a:r>
            <a:r>
              <a:rPr lang="en-GB" sz="1600" dirty="0" err="1">
                <a:latin typeface="Times New Roman" pitchFamily="18" charset="0"/>
                <a:cs typeface="Times New Roman" pitchFamily="18" charset="0"/>
              </a:rPr>
              <a:t>MoH</a:t>
            </a:r>
            <a:r>
              <a:rPr lang="en-GB" sz="1600" dirty="0">
                <a:latin typeface="Times New Roman" pitchFamily="18" charset="0"/>
                <a:cs typeface="Times New Roman" pitchFamily="18" charset="0"/>
              </a:rPr>
              <a:t> hospitals, and 13.4% of the PHCCs for a population of 3.4 million (Saudi Statistical Year Book, 2010</a:t>
            </a:r>
            <a:r>
              <a:rPr lang="en-GB" sz="1600" dirty="0" smtClean="0">
                <a:latin typeface="Times New Roman" pitchFamily="18" charset="0"/>
                <a:cs typeface="Times New Roman" pitchFamily="18" charset="0"/>
              </a:rPr>
              <a:t>).</a:t>
            </a:r>
          </a:p>
          <a:p>
            <a:pPr>
              <a:lnSpc>
                <a:spcPct val="200000"/>
              </a:lnSpc>
            </a:pPr>
            <a:r>
              <a:rPr lang="en-GB" sz="1600" dirty="0" smtClean="0">
                <a:latin typeface="Times New Roman" pitchFamily="18" charset="0"/>
                <a:cs typeface="Times New Roman" pitchFamily="18" charset="0"/>
              </a:rPr>
              <a:t>The above implies other rural population remain largely underserved because of this structural failure</a:t>
            </a:r>
            <a:endParaRPr lang="en-GB" sz="1600"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243064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Financing of Healthcare</a:t>
            </a:r>
            <a:br>
              <a:rPr lang="en-GB" dirty="0"/>
            </a:br>
            <a:endParaRPr lang="en-GB" dirty="0"/>
          </a:p>
        </p:txBody>
      </p:sp>
      <p:sp>
        <p:nvSpPr>
          <p:cNvPr id="3" name="Content Placeholder 2"/>
          <p:cNvSpPr>
            <a:spLocks noGrp="1"/>
          </p:cNvSpPr>
          <p:nvPr>
            <p:ph idx="1"/>
          </p:nvPr>
        </p:nvSpPr>
        <p:spPr/>
        <p:txBody>
          <a:bodyPr>
            <a:noAutofit/>
          </a:bodyPr>
          <a:lstStyle/>
          <a:p>
            <a:pPr>
              <a:lnSpc>
                <a:spcPct val="200000"/>
              </a:lnSpc>
            </a:pPr>
            <a:r>
              <a:rPr lang="en-GB" sz="1600" dirty="0">
                <a:latin typeface="Times New Roman" pitchFamily="18" charset="0"/>
                <a:cs typeface="Times New Roman" pitchFamily="18" charset="0"/>
              </a:rPr>
              <a:t>Oil-derived wealth has funded free public sector services, including healthcare, for all citizens, without collecting taxes or contributions (Al-</a:t>
            </a:r>
            <a:r>
              <a:rPr lang="en-GB" sz="1600" dirty="0" err="1">
                <a:latin typeface="Times New Roman" pitchFamily="18" charset="0"/>
                <a:cs typeface="Times New Roman" pitchFamily="18" charset="0"/>
              </a:rPr>
              <a:t>Hanawi</a:t>
            </a:r>
            <a:r>
              <a:rPr lang="en-GB" sz="1600" dirty="0">
                <a:latin typeface="Times New Roman" pitchFamily="18" charset="0"/>
                <a:cs typeface="Times New Roman" pitchFamily="18" charset="0"/>
              </a:rPr>
              <a:t> et al, 2017).</a:t>
            </a:r>
          </a:p>
          <a:p>
            <a:pPr>
              <a:lnSpc>
                <a:spcPct val="200000"/>
              </a:lnSpc>
            </a:pPr>
            <a:r>
              <a:rPr lang="en-GB" sz="1600" dirty="0">
                <a:latin typeface="Times New Roman" pitchFamily="18" charset="0"/>
                <a:cs typeface="Times New Roman" pitchFamily="18" charset="0"/>
              </a:rPr>
              <a:t>The Saudi Ministry of Health provides 60% of these services free of charge, while others, including the private sector, provide the remainder.</a:t>
            </a:r>
          </a:p>
          <a:p>
            <a:pPr>
              <a:lnSpc>
                <a:spcPct val="200000"/>
              </a:lnSpc>
            </a:pPr>
            <a:r>
              <a:rPr lang="en-GB" sz="1600" dirty="0">
                <a:latin typeface="Times New Roman" pitchFamily="18" charset="0"/>
                <a:cs typeface="Times New Roman" pitchFamily="18" charset="0"/>
              </a:rPr>
              <a:t>The Ministry continues to invest in building infrastructure throughout the Kingdom. The 2014 Ministry of Health budget calls for building 34 new hospitals </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2674101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Financing of Healthcare</a:t>
            </a:r>
            <a:br>
              <a:rPr lang="en-GB" dirty="0"/>
            </a:br>
            <a:endParaRPr lang="en-GB" dirty="0"/>
          </a:p>
        </p:txBody>
      </p:sp>
      <p:sp>
        <p:nvSpPr>
          <p:cNvPr id="3" name="Content Placeholder 2"/>
          <p:cNvSpPr>
            <a:spLocks noGrp="1"/>
          </p:cNvSpPr>
          <p:nvPr>
            <p:ph idx="1"/>
          </p:nvPr>
        </p:nvSpPr>
        <p:spPr/>
        <p:txBody>
          <a:bodyPr>
            <a:noAutofit/>
          </a:bodyPr>
          <a:lstStyle/>
          <a:p>
            <a:pPr>
              <a:lnSpc>
                <a:spcPct val="200000"/>
              </a:lnSpc>
            </a:pPr>
            <a:r>
              <a:rPr lang="en-GB" sz="1600" dirty="0" smtClean="0">
                <a:latin typeface="Times New Roman" pitchFamily="18" charset="0"/>
                <a:cs typeface="Times New Roman" pitchFamily="18" charset="0"/>
              </a:rPr>
              <a:t>Despite </a:t>
            </a:r>
            <a:r>
              <a:rPr lang="en-GB" sz="1600" dirty="0">
                <a:latin typeface="Times New Roman" pitchFamily="18" charset="0"/>
                <a:cs typeface="Times New Roman" pitchFamily="18" charset="0"/>
              </a:rPr>
              <a:t>the substantial resources that the government is currently able to allocate to the healthcare system, the system is increasingly under strain as a result of the most pertinent challenges faced by publicly funded healthcare systems, leading to rapid increases in expenditure and demand while resources remain finite.</a:t>
            </a:r>
          </a:p>
          <a:p>
            <a:pPr>
              <a:lnSpc>
                <a:spcPct val="200000"/>
              </a:lnSpc>
            </a:pPr>
            <a:r>
              <a:rPr lang="en-GB" sz="1600" dirty="0">
                <a:latin typeface="Times New Roman" pitchFamily="18" charset="0"/>
                <a:cs typeface="Times New Roman" pitchFamily="18" charset="0"/>
              </a:rPr>
              <a:t>These challenges include rapid demographic changes, an ageing population, an increase in sedentary lifestyles, rising costs, increasing user expectations, and changing disease patterns (Al-</a:t>
            </a:r>
            <a:r>
              <a:rPr lang="en-GB" sz="1600" dirty="0" err="1">
                <a:latin typeface="Times New Roman" pitchFamily="18" charset="0"/>
                <a:cs typeface="Times New Roman" pitchFamily="18" charset="0"/>
              </a:rPr>
              <a:t>Hanawi</a:t>
            </a:r>
            <a:r>
              <a:rPr lang="en-GB" sz="1600" dirty="0">
                <a:latin typeface="Times New Roman" pitchFamily="18" charset="0"/>
                <a:cs typeface="Times New Roman" pitchFamily="18" charset="0"/>
              </a:rPr>
              <a:t>, 2017</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267410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922114"/>
          </a:xfrm>
        </p:spPr>
        <p:txBody>
          <a:bodyPr/>
          <a:lstStyle/>
          <a:p>
            <a:r>
              <a:rPr lang="en-GB" dirty="0"/>
              <a:t>Healthcare </a:t>
            </a:r>
            <a:r>
              <a:rPr lang="en-GB" dirty="0" smtClean="0"/>
              <a:t>Policy</a:t>
            </a:r>
            <a:endParaRPr lang="en-GB" dirty="0"/>
          </a:p>
        </p:txBody>
      </p:sp>
      <p:sp>
        <p:nvSpPr>
          <p:cNvPr id="3" name="Content Placeholder 2"/>
          <p:cNvSpPr>
            <a:spLocks noGrp="1"/>
          </p:cNvSpPr>
          <p:nvPr>
            <p:ph idx="1"/>
          </p:nvPr>
        </p:nvSpPr>
        <p:spPr>
          <a:xfrm>
            <a:off x="1115616" y="1196752"/>
            <a:ext cx="7920880" cy="5472608"/>
          </a:xfrm>
        </p:spPr>
        <p:txBody>
          <a:bodyPr>
            <a:normAutofit fontScale="77500" lnSpcReduction="20000"/>
          </a:bodyPr>
          <a:lstStyle/>
          <a:p>
            <a:pPr>
              <a:lnSpc>
                <a:spcPct val="200000"/>
              </a:lnSpc>
            </a:pPr>
            <a:r>
              <a:rPr lang="en-GB" sz="1500" dirty="0">
                <a:latin typeface="Times New Roman" pitchFamily="18" charset="0"/>
                <a:cs typeface="Times New Roman" pitchFamily="18" charset="0"/>
              </a:rPr>
              <a:t>Saudi Arabia’s public health sector is ‘overwhelmingly financed, operated and monitored by the Ministry of </a:t>
            </a:r>
            <a:r>
              <a:rPr lang="en-GB" sz="1500" dirty="0" smtClean="0">
                <a:latin typeface="Times New Roman" pitchFamily="18" charset="0"/>
                <a:cs typeface="Times New Roman" pitchFamily="18" charset="0"/>
              </a:rPr>
              <a:t>Health </a:t>
            </a:r>
            <a:r>
              <a:rPr lang="en-GB" sz="1500" dirty="0">
                <a:latin typeface="Times New Roman" pitchFamily="18" charset="0"/>
                <a:cs typeface="Times New Roman" pitchFamily="18" charset="0"/>
              </a:rPr>
              <a:t>(MOH).</a:t>
            </a:r>
          </a:p>
          <a:p>
            <a:pPr>
              <a:lnSpc>
                <a:spcPct val="200000"/>
              </a:lnSpc>
            </a:pPr>
            <a:r>
              <a:rPr lang="en-GB" sz="1500" dirty="0" smtClean="0">
                <a:latin typeface="Times New Roman" pitchFamily="18" charset="0"/>
                <a:cs typeface="Times New Roman" pitchFamily="18" charset="0"/>
              </a:rPr>
              <a:t>To </a:t>
            </a:r>
            <a:r>
              <a:rPr lang="en-GB" sz="1500" dirty="0">
                <a:latin typeface="Times New Roman" pitchFamily="18" charset="0"/>
                <a:cs typeface="Times New Roman" pitchFamily="18" charset="0"/>
              </a:rPr>
              <a:t>meet the challenges of the Saudi health care system and to improve the quality of health care services, the MOH has set a national strategy for health care services. </a:t>
            </a:r>
            <a:r>
              <a:rPr lang="en-GB" sz="1500" dirty="0" smtClean="0">
                <a:latin typeface="Times New Roman" pitchFamily="18" charset="0"/>
                <a:cs typeface="Times New Roman" pitchFamily="18" charset="0"/>
              </a:rPr>
              <a:t> </a:t>
            </a:r>
          </a:p>
          <a:p>
            <a:pPr>
              <a:lnSpc>
                <a:spcPct val="200000"/>
              </a:lnSpc>
            </a:pPr>
            <a:r>
              <a:rPr lang="en-GB" sz="1500" dirty="0" smtClean="0">
                <a:latin typeface="Times New Roman" pitchFamily="18" charset="0"/>
                <a:cs typeface="Times New Roman" pitchFamily="18" charset="0"/>
              </a:rPr>
              <a:t>This </a:t>
            </a:r>
            <a:r>
              <a:rPr lang="en-GB" sz="1500" dirty="0">
                <a:latin typeface="Times New Roman" pitchFamily="18" charset="0"/>
                <a:cs typeface="Times New Roman" pitchFamily="18" charset="0"/>
              </a:rPr>
              <a:t>strategy </a:t>
            </a:r>
            <a:r>
              <a:rPr lang="en-GB" sz="1500" dirty="0" smtClean="0">
                <a:latin typeface="Times New Roman" pitchFamily="18" charset="0"/>
                <a:cs typeface="Times New Roman" pitchFamily="18" charset="0"/>
              </a:rPr>
              <a:t>focuses on: </a:t>
            </a:r>
          </a:p>
          <a:p>
            <a:pPr>
              <a:lnSpc>
                <a:spcPct val="200000"/>
              </a:lnSpc>
              <a:buFont typeface="+mj-lt"/>
              <a:buAutoNum type="alphaLcParenR"/>
            </a:pPr>
            <a:r>
              <a:rPr lang="en-GB" sz="1500" dirty="0" smtClean="0">
                <a:latin typeface="Times New Roman" pitchFamily="18" charset="0"/>
                <a:cs typeface="Times New Roman" pitchFamily="18" charset="0"/>
              </a:rPr>
              <a:t>diversifying </a:t>
            </a:r>
            <a:r>
              <a:rPr lang="en-GB" sz="1500" dirty="0">
                <a:latin typeface="Times New Roman" pitchFamily="18" charset="0"/>
                <a:cs typeface="Times New Roman" pitchFamily="18" charset="0"/>
              </a:rPr>
              <a:t>funding sources; </a:t>
            </a:r>
            <a:endParaRPr lang="en-GB" sz="1500" dirty="0" smtClean="0">
              <a:latin typeface="Times New Roman" pitchFamily="18" charset="0"/>
              <a:cs typeface="Times New Roman" pitchFamily="18" charset="0"/>
            </a:endParaRPr>
          </a:p>
          <a:p>
            <a:pPr>
              <a:lnSpc>
                <a:spcPct val="200000"/>
              </a:lnSpc>
              <a:buFont typeface="+mj-lt"/>
              <a:buAutoNum type="alphaLcParenR"/>
            </a:pPr>
            <a:r>
              <a:rPr lang="en-GB" sz="1500" dirty="0" smtClean="0">
                <a:latin typeface="Times New Roman" pitchFamily="18" charset="0"/>
                <a:cs typeface="Times New Roman" pitchFamily="18" charset="0"/>
              </a:rPr>
              <a:t>developing </a:t>
            </a:r>
            <a:r>
              <a:rPr lang="en-GB" sz="1500" dirty="0">
                <a:latin typeface="Times New Roman" pitchFamily="18" charset="0"/>
                <a:cs typeface="Times New Roman" pitchFamily="18" charset="0"/>
              </a:rPr>
              <a:t>information systems; </a:t>
            </a:r>
            <a:endParaRPr lang="en-GB" sz="1500" dirty="0" smtClean="0">
              <a:latin typeface="Times New Roman" pitchFamily="18" charset="0"/>
              <a:cs typeface="Times New Roman" pitchFamily="18" charset="0"/>
            </a:endParaRPr>
          </a:p>
          <a:p>
            <a:pPr>
              <a:lnSpc>
                <a:spcPct val="200000"/>
              </a:lnSpc>
              <a:buFont typeface="+mj-lt"/>
              <a:buAutoNum type="alphaLcParenR"/>
            </a:pPr>
            <a:r>
              <a:rPr lang="en-GB" sz="1500" dirty="0" smtClean="0">
                <a:latin typeface="Times New Roman" pitchFamily="18" charset="0"/>
                <a:cs typeface="Times New Roman" pitchFamily="18" charset="0"/>
              </a:rPr>
              <a:t>developing </a:t>
            </a:r>
            <a:r>
              <a:rPr lang="en-GB" sz="1500" dirty="0">
                <a:latin typeface="Times New Roman" pitchFamily="18" charset="0"/>
                <a:cs typeface="Times New Roman" pitchFamily="18" charset="0"/>
              </a:rPr>
              <a:t>the human workforce; </a:t>
            </a:r>
            <a:endParaRPr lang="en-GB" sz="1500" dirty="0" smtClean="0">
              <a:latin typeface="Times New Roman" pitchFamily="18" charset="0"/>
              <a:cs typeface="Times New Roman" pitchFamily="18" charset="0"/>
            </a:endParaRPr>
          </a:p>
          <a:p>
            <a:pPr>
              <a:lnSpc>
                <a:spcPct val="200000"/>
              </a:lnSpc>
              <a:buFont typeface="+mj-lt"/>
              <a:buAutoNum type="alphaLcParenR"/>
            </a:pPr>
            <a:r>
              <a:rPr lang="en-GB" sz="1500" dirty="0" smtClean="0">
                <a:latin typeface="Times New Roman" pitchFamily="18" charset="0"/>
                <a:cs typeface="Times New Roman" pitchFamily="18" charset="0"/>
              </a:rPr>
              <a:t>activating </a:t>
            </a:r>
            <a:r>
              <a:rPr lang="en-GB" sz="1500" dirty="0">
                <a:latin typeface="Times New Roman" pitchFamily="18" charset="0"/>
                <a:cs typeface="Times New Roman" pitchFamily="18" charset="0"/>
              </a:rPr>
              <a:t>the supervision </a:t>
            </a:r>
            <a:r>
              <a:rPr lang="en-GB" sz="1500" dirty="0" smtClean="0">
                <a:latin typeface="Times New Roman" pitchFamily="18" charset="0"/>
                <a:cs typeface="Times New Roman" pitchFamily="18" charset="0"/>
              </a:rPr>
              <a:t>and </a:t>
            </a:r>
            <a:r>
              <a:rPr lang="en-GB" sz="1500" dirty="0">
                <a:latin typeface="Times New Roman" pitchFamily="18" charset="0"/>
                <a:cs typeface="Times New Roman" pitchFamily="18" charset="0"/>
              </a:rPr>
              <a:t>monitoring role of the MOH over health services; </a:t>
            </a:r>
            <a:endParaRPr lang="en-GB" sz="1500" dirty="0" smtClean="0">
              <a:latin typeface="Times New Roman" pitchFamily="18" charset="0"/>
              <a:cs typeface="Times New Roman" pitchFamily="18" charset="0"/>
            </a:endParaRPr>
          </a:p>
          <a:p>
            <a:pPr>
              <a:lnSpc>
                <a:spcPct val="200000"/>
              </a:lnSpc>
              <a:buFont typeface="+mj-lt"/>
              <a:buAutoNum type="alphaLcParenR"/>
            </a:pPr>
            <a:r>
              <a:rPr lang="en-GB" sz="1500" dirty="0" smtClean="0">
                <a:latin typeface="Times New Roman" pitchFamily="18" charset="0"/>
                <a:cs typeface="Times New Roman" pitchFamily="18" charset="0"/>
              </a:rPr>
              <a:t>encouraging </a:t>
            </a:r>
            <a:r>
              <a:rPr lang="en-GB" sz="1500" dirty="0">
                <a:latin typeface="Times New Roman" pitchFamily="18" charset="0"/>
                <a:cs typeface="Times New Roman" pitchFamily="18" charset="0"/>
              </a:rPr>
              <a:t>the private sector to take its position in providing health services; </a:t>
            </a:r>
          </a:p>
          <a:p>
            <a:pPr>
              <a:lnSpc>
                <a:spcPct val="200000"/>
              </a:lnSpc>
              <a:buFont typeface="+mj-lt"/>
              <a:buAutoNum type="alphaLcParenR"/>
            </a:pPr>
            <a:r>
              <a:rPr lang="en-GB" sz="1500" dirty="0" smtClean="0">
                <a:latin typeface="Times New Roman" pitchFamily="18" charset="0"/>
                <a:cs typeface="Times New Roman" pitchFamily="18" charset="0"/>
              </a:rPr>
              <a:t>improving </a:t>
            </a:r>
            <a:r>
              <a:rPr lang="en-GB" sz="1500" dirty="0">
                <a:latin typeface="Times New Roman" pitchFamily="18" charset="0"/>
                <a:cs typeface="Times New Roman" pitchFamily="18" charset="0"/>
              </a:rPr>
              <a:t>the quality of preventive, curative and rehabilitative care; and </a:t>
            </a:r>
            <a:r>
              <a:rPr lang="en-GB" sz="1500" dirty="0" smtClean="0">
                <a:latin typeface="Times New Roman" pitchFamily="18" charset="0"/>
                <a:cs typeface="Times New Roman" pitchFamily="18" charset="0"/>
              </a:rPr>
              <a:t>,</a:t>
            </a:r>
          </a:p>
          <a:p>
            <a:pPr>
              <a:lnSpc>
                <a:spcPct val="200000"/>
              </a:lnSpc>
              <a:buFont typeface="+mj-lt"/>
              <a:buAutoNum type="alphaLcParenR"/>
            </a:pPr>
            <a:r>
              <a:rPr lang="en-GB" sz="1500" dirty="0" smtClean="0">
                <a:latin typeface="Times New Roman" pitchFamily="18" charset="0"/>
                <a:cs typeface="Times New Roman" pitchFamily="18" charset="0"/>
              </a:rPr>
              <a:t>distributing </a:t>
            </a:r>
            <a:r>
              <a:rPr lang="en-GB" sz="1500" dirty="0">
                <a:latin typeface="Times New Roman" pitchFamily="18" charset="0"/>
                <a:cs typeface="Times New Roman" pitchFamily="18" charset="0"/>
              </a:rPr>
              <a:t>health care services equally to all </a:t>
            </a:r>
            <a:r>
              <a:rPr lang="en-GB" sz="1500" dirty="0" smtClean="0">
                <a:latin typeface="Times New Roman" pitchFamily="18" charset="0"/>
                <a:cs typeface="Times New Roman" pitchFamily="18" charset="0"/>
              </a:rPr>
              <a:t>regions </a:t>
            </a:r>
            <a:r>
              <a:rPr lang="en-GB" sz="1500" dirty="0" smtClean="0">
                <a:latin typeface="Times New Roman" pitchFamily="18" charset="0"/>
                <a:cs typeface="Times New Roman" pitchFamily="18" charset="0"/>
              </a:rPr>
              <a:t>(</a:t>
            </a:r>
            <a:r>
              <a:rPr lang="en-GB" sz="1500" dirty="0" err="1" smtClean="0">
                <a:latin typeface="Times New Roman" pitchFamily="18" charset="0"/>
                <a:cs typeface="Times New Roman" pitchFamily="18" charset="0"/>
              </a:rPr>
              <a:t>Almalki</a:t>
            </a:r>
            <a:r>
              <a:rPr lang="en-GB" sz="1500" dirty="0" smtClean="0">
                <a:latin typeface="Times New Roman" pitchFamily="18" charset="0"/>
                <a:cs typeface="Times New Roman" pitchFamily="18" charset="0"/>
              </a:rPr>
              <a:t> et al, 2011).</a:t>
            </a:r>
          </a:p>
          <a:p>
            <a:pPr>
              <a:lnSpc>
                <a:spcPct val="200000"/>
              </a:lnSpc>
            </a:pPr>
            <a:r>
              <a:rPr lang="en-GB" sz="1500" dirty="0" smtClean="0">
                <a:latin typeface="Times New Roman" pitchFamily="18" charset="0"/>
                <a:cs typeface="Times New Roman" pitchFamily="18" charset="0"/>
              </a:rPr>
              <a:t>The </a:t>
            </a:r>
            <a:r>
              <a:rPr lang="en-GB" sz="1500" dirty="0">
                <a:latin typeface="Times New Roman" pitchFamily="18" charset="0"/>
                <a:cs typeface="Times New Roman" pitchFamily="18" charset="0"/>
              </a:rPr>
              <a:t>national strategy for health care services is to be implemented by the MOH in cooperation with other health care providers and it will be supervised by the Council of Health Services (</a:t>
            </a:r>
            <a:r>
              <a:rPr lang="en-GB" sz="1500" dirty="0" err="1">
                <a:latin typeface="Times New Roman" pitchFamily="18" charset="0"/>
                <a:cs typeface="Times New Roman" pitchFamily="18" charset="0"/>
              </a:rPr>
              <a:t>Almalki</a:t>
            </a:r>
            <a:r>
              <a:rPr lang="en-GB" sz="1500" dirty="0">
                <a:latin typeface="Times New Roman" pitchFamily="18" charset="0"/>
                <a:cs typeface="Times New Roman" pitchFamily="18" charset="0"/>
              </a:rPr>
              <a:t> et al, 2011).</a:t>
            </a:r>
          </a:p>
          <a:p>
            <a:pPr marL="0" indent="0">
              <a:lnSpc>
                <a:spcPct val="200000"/>
              </a:lnSpc>
              <a:buNone/>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1431948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16632"/>
            <a:ext cx="7643192" cy="936104"/>
          </a:xfrm>
        </p:spPr>
        <p:txBody>
          <a:bodyPr>
            <a:normAutofit fontScale="90000"/>
          </a:bodyPr>
          <a:lstStyle/>
          <a:p>
            <a:r>
              <a:rPr lang="en-GB" dirty="0" smtClean="0"/>
              <a:t/>
            </a:r>
            <a:br>
              <a:rPr lang="en-GB" dirty="0" smtClean="0"/>
            </a:br>
            <a:r>
              <a:rPr lang="en-GB" dirty="0" smtClean="0"/>
              <a:t>Vision </a:t>
            </a:r>
            <a:r>
              <a:rPr lang="en-GB" dirty="0"/>
              <a:t>2030 Healthcare Proposals</a:t>
            </a:r>
            <a:br>
              <a:rPr lang="en-GB" dirty="0"/>
            </a:br>
            <a:endParaRPr lang="en-GB" dirty="0"/>
          </a:p>
        </p:txBody>
      </p:sp>
      <p:sp>
        <p:nvSpPr>
          <p:cNvPr id="3" name="Content Placeholder 2"/>
          <p:cNvSpPr>
            <a:spLocks noGrp="1"/>
          </p:cNvSpPr>
          <p:nvPr>
            <p:ph idx="1"/>
          </p:nvPr>
        </p:nvSpPr>
        <p:spPr>
          <a:xfrm>
            <a:off x="971600" y="980728"/>
            <a:ext cx="7715200" cy="5472608"/>
          </a:xfrm>
        </p:spPr>
        <p:txBody>
          <a:bodyPr>
            <a:normAutofit/>
          </a:bodyPr>
          <a:lstStyle/>
          <a:p>
            <a:pPr>
              <a:lnSpc>
                <a:spcPct val="200000"/>
              </a:lnSpc>
            </a:pPr>
            <a:r>
              <a:rPr lang="en-GB" sz="1600" dirty="0" smtClean="0">
                <a:latin typeface="Times New Roman" pitchFamily="18" charset="0"/>
                <a:cs typeface="Times New Roman" pitchFamily="18" charset="0"/>
              </a:rPr>
              <a:t>Studies have </a:t>
            </a:r>
            <a:r>
              <a:rPr lang="en-GB" sz="1600" dirty="0">
                <a:latin typeface="Times New Roman" pitchFamily="18" charset="0"/>
                <a:cs typeface="Times New Roman" pitchFamily="18" charset="0"/>
              </a:rPr>
              <a:t>identified the weaknesses of the existing Saudi health-care system and offered methods to achieve cost-effective, quality health-care services.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Study </a:t>
            </a:r>
            <a:r>
              <a:rPr lang="en-GB" sz="1600" dirty="0">
                <a:latin typeface="Times New Roman" pitchFamily="18" charset="0"/>
                <a:cs typeface="Times New Roman" pitchFamily="18" charset="0"/>
              </a:rPr>
              <a:t>by </a:t>
            </a:r>
            <a:r>
              <a:rPr lang="en-GB" sz="1600" dirty="0" err="1">
                <a:latin typeface="Times New Roman" pitchFamily="18" charset="0"/>
                <a:cs typeface="Times New Roman" pitchFamily="18" charset="0"/>
              </a:rPr>
              <a:t>Sebai</a:t>
            </a:r>
            <a:r>
              <a:rPr lang="en-GB" sz="1600" dirty="0">
                <a:latin typeface="Times New Roman" pitchFamily="18" charset="0"/>
                <a:cs typeface="Times New Roman" pitchFamily="18" charset="0"/>
              </a:rPr>
              <a:t> </a:t>
            </a:r>
            <a:r>
              <a:rPr lang="en-GB" sz="1600" i="1" dirty="0">
                <a:latin typeface="Times New Roman" pitchFamily="18" charset="0"/>
                <a:cs typeface="Times New Roman" pitchFamily="18" charset="0"/>
              </a:rPr>
              <a:t>et al</a:t>
            </a:r>
            <a:r>
              <a:rPr lang="en-GB" sz="1600" dirty="0">
                <a:latin typeface="Times New Roman" pitchFamily="18" charset="0"/>
                <a:cs typeface="Times New Roman" pitchFamily="18" charset="0"/>
              </a:rPr>
              <a:t> (2001) found that Saudi Arabia is incurring high costs, as well as facing concerns about quality of care.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To </a:t>
            </a:r>
            <a:r>
              <a:rPr lang="en-GB" sz="1600" dirty="0">
                <a:latin typeface="Times New Roman" pitchFamily="18" charset="0"/>
                <a:cs typeface="Times New Roman" pitchFamily="18" charset="0"/>
              </a:rPr>
              <a:t>resolve these issues, the government plans to restructure and reform the health-care system through its Vision 2030.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This </a:t>
            </a:r>
            <a:r>
              <a:rPr lang="en-GB" sz="1600" dirty="0">
                <a:latin typeface="Times New Roman" pitchFamily="18" charset="0"/>
                <a:cs typeface="Times New Roman" pitchFamily="18" charset="0"/>
              </a:rPr>
              <a:t>includes the plan to involve the private sector and increase its share from 25% to 35% in the coming years (Government of Saudi Arabia, 2016a).</a:t>
            </a:r>
          </a:p>
          <a:p>
            <a:pPr>
              <a:lnSpc>
                <a:spcPct val="200000"/>
              </a:lnSpc>
            </a:pPr>
            <a:r>
              <a:rPr lang="en-GB" sz="1600" dirty="0">
                <a:latin typeface="Times New Roman" pitchFamily="18" charset="0"/>
                <a:cs typeface="Times New Roman" pitchFamily="18" charset="0"/>
              </a:rPr>
              <a:t>To achieve successful implementation, the government has reserved 6 billion SAR to support the transformation of the health sector (Government of Saudi Arabia, 2016a).</a:t>
            </a:r>
          </a:p>
          <a:p>
            <a:endParaRPr lang="en-GB" dirty="0"/>
          </a:p>
        </p:txBody>
      </p:sp>
    </p:spTree>
    <p:extLst>
      <p:ext uri="{BB962C8B-B14F-4D97-AF65-F5344CB8AC3E}">
        <p14:creationId xmlns:p14="http://schemas.microsoft.com/office/powerpoint/2010/main" val="72283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778098"/>
          </a:xfrm>
        </p:spPr>
        <p:txBody>
          <a:bodyPr>
            <a:normAutofit fontScale="90000"/>
          </a:bodyPr>
          <a:lstStyle/>
          <a:p>
            <a:r>
              <a:rPr lang="en-GB" sz="2400" dirty="0">
                <a:latin typeface="Times New Roman" pitchFamily="18" charset="0"/>
                <a:cs typeface="Times New Roman" pitchFamily="18" charset="0"/>
              </a:rPr>
              <a:t>Role of the National Transformation Program in healthcare</a:t>
            </a:r>
            <a:br>
              <a:rPr lang="en-GB" sz="2400" dirty="0">
                <a:latin typeface="Times New Roman" pitchFamily="18" charset="0"/>
                <a:cs typeface="Times New Roman" pitchFamily="18" charset="0"/>
              </a:rPr>
            </a:br>
            <a:endParaRPr lang="en-GB" sz="2400" dirty="0">
              <a:latin typeface="Times New Roman" pitchFamily="18" charset="0"/>
              <a:cs typeface="Times New Roman" pitchFamily="18" charset="0"/>
            </a:endParaRPr>
          </a:p>
        </p:txBody>
      </p:sp>
      <p:sp>
        <p:nvSpPr>
          <p:cNvPr id="3" name="Content Placeholder 2"/>
          <p:cNvSpPr>
            <a:spLocks noGrp="1"/>
          </p:cNvSpPr>
          <p:nvPr>
            <p:ph idx="1"/>
          </p:nvPr>
        </p:nvSpPr>
        <p:spPr>
          <a:xfrm>
            <a:off x="971600" y="1052736"/>
            <a:ext cx="8172400" cy="5805264"/>
          </a:xfrm>
        </p:spPr>
        <p:txBody>
          <a:bodyPr>
            <a:noAutofit/>
          </a:bodyPr>
          <a:lstStyle/>
          <a:p>
            <a:pPr>
              <a:lnSpc>
                <a:spcPct val="150000"/>
              </a:lnSpc>
            </a:pPr>
            <a:r>
              <a:rPr lang="en-GB" sz="1600" dirty="0">
                <a:latin typeface="Times New Roman" pitchFamily="18" charset="0"/>
                <a:cs typeface="Times New Roman" pitchFamily="18" charset="0"/>
              </a:rPr>
              <a:t>To cope with future challenges successfully, the Saudi health system is expected to undergo transformation and change by 2020.</a:t>
            </a:r>
          </a:p>
          <a:p>
            <a:pPr>
              <a:lnSpc>
                <a:spcPct val="150000"/>
              </a:lnSpc>
            </a:pPr>
            <a:r>
              <a:rPr lang="en-GB" sz="1600" dirty="0">
                <a:latin typeface="Times New Roman" pitchFamily="18" charset="0"/>
                <a:cs typeface="Times New Roman" pitchFamily="18" charset="0"/>
              </a:rPr>
              <a:t>The goals of the NTP 2020 include: </a:t>
            </a:r>
            <a:endParaRPr lang="en-GB" sz="1600" dirty="0" smtClean="0">
              <a:latin typeface="Times New Roman" pitchFamily="18" charset="0"/>
              <a:cs typeface="Times New Roman" pitchFamily="18" charset="0"/>
            </a:endParaRPr>
          </a:p>
          <a:p>
            <a:pPr>
              <a:lnSpc>
                <a:spcPct val="150000"/>
              </a:lnSpc>
              <a:buFont typeface="+mj-lt"/>
              <a:buAutoNum type="alphaLcPeriod"/>
            </a:pPr>
            <a:r>
              <a:rPr lang="en-GB" sz="1600" dirty="0" smtClean="0">
                <a:latin typeface="Times New Roman" pitchFamily="18" charset="0"/>
                <a:cs typeface="Times New Roman" pitchFamily="18" charset="0"/>
              </a:rPr>
              <a:t>Increasing </a:t>
            </a:r>
            <a:r>
              <a:rPr lang="en-GB" sz="1600" dirty="0">
                <a:latin typeface="Times New Roman" pitchFamily="18" charset="0"/>
                <a:cs typeface="Times New Roman" pitchFamily="18" charset="0"/>
              </a:rPr>
              <a:t>the share of the private sector through alternative financing and supervision; increasing the efficient use of existing resources; </a:t>
            </a:r>
            <a:endParaRPr lang="en-GB" sz="1600" dirty="0" smtClean="0">
              <a:latin typeface="Times New Roman" pitchFamily="18" charset="0"/>
              <a:cs typeface="Times New Roman" pitchFamily="18" charset="0"/>
            </a:endParaRPr>
          </a:p>
          <a:p>
            <a:pPr>
              <a:lnSpc>
                <a:spcPct val="150000"/>
              </a:lnSpc>
              <a:buFont typeface="+mj-lt"/>
              <a:buAutoNum type="alphaLcPeriod"/>
            </a:pPr>
            <a:r>
              <a:rPr lang="en-GB" sz="1600" dirty="0" smtClean="0">
                <a:latin typeface="Times New Roman" pitchFamily="18" charset="0"/>
                <a:cs typeface="Times New Roman" pitchFamily="18" charset="0"/>
              </a:rPr>
              <a:t>improving </a:t>
            </a:r>
            <a:r>
              <a:rPr lang="en-GB" sz="1600" dirty="0">
                <a:latin typeface="Times New Roman" pitchFamily="18" charset="0"/>
                <a:cs typeface="Times New Roman" pitchFamily="18" charset="0"/>
              </a:rPr>
              <a:t>the efficiency and effectiveness of health care with information technology and digital transformation; </a:t>
            </a:r>
            <a:endParaRPr lang="en-GB" sz="1600" dirty="0" smtClean="0">
              <a:latin typeface="Times New Roman" pitchFamily="18" charset="0"/>
              <a:cs typeface="Times New Roman" pitchFamily="18" charset="0"/>
            </a:endParaRPr>
          </a:p>
          <a:p>
            <a:pPr>
              <a:lnSpc>
                <a:spcPct val="150000"/>
              </a:lnSpc>
              <a:buFont typeface="+mj-lt"/>
              <a:buAutoNum type="alphaLcPeriod"/>
            </a:pPr>
            <a:r>
              <a:rPr lang="en-GB" sz="1600" dirty="0" smtClean="0">
                <a:latin typeface="Times New Roman" pitchFamily="18" charset="0"/>
                <a:cs typeface="Times New Roman" pitchFamily="18" charset="0"/>
              </a:rPr>
              <a:t>improving </a:t>
            </a:r>
            <a:r>
              <a:rPr lang="en-GB" sz="1600" dirty="0">
                <a:latin typeface="Times New Roman" pitchFamily="18" charset="0"/>
                <a:cs typeface="Times New Roman" pitchFamily="18" charset="0"/>
              </a:rPr>
              <a:t>governance in the health-care system through accountability mechanisms; addressing the quality of patient safety issues; </a:t>
            </a:r>
            <a:r>
              <a:rPr lang="en-GB" sz="1600" dirty="0" smtClean="0">
                <a:latin typeface="Times New Roman" pitchFamily="18" charset="0"/>
                <a:cs typeface="Times New Roman" pitchFamily="18" charset="0"/>
              </a:rPr>
              <a:t>and,</a:t>
            </a:r>
          </a:p>
          <a:p>
            <a:pPr>
              <a:lnSpc>
                <a:spcPct val="150000"/>
              </a:lnSpc>
              <a:buFont typeface="+mj-lt"/>
              <a:buAutoNum type="alphaLcPeriod"/>
            </a:pPr>
            <a:r>
              <a:rPr lang="en-GB" sz="1600" dirty="0" smtClean="0">
                <a:latin typeface="Times New Roman" pitchFamily="18" charset="0"/>
                <a:cs typeface="Times New Roman" pitchFamily="18" charset="0"/>
              </a:rPr>
              <a:t>improving </a:t>
            </a:r>
            <a:r>
              <a:rPr lang="en-GB" sz="1600" dirty="0">
                <a:latin typeface="Times New Roman" pitchFamily="18" charset="0"/>
                <a:cs typeface="Times New Roman" pitchFamily="18" charset="0"/>
              </a:rPr>
              <a:t>the infrastructure and safety standards in health-care facilities as well as in facility management (Government of Saudi Arabia, 2016b). </a:t>
            </a:r>
          </a:p>
          <a:p>
            <a:pPr>
              <a:lnSpc>
                <a:spcPct val="150000"/>
              </a:lnSpc>
            </a:pPr>
            <a:r>
              <a:rPr lang="en-GB" sz="1600" dirty="0" smtClean="0">
                <a:latin typeface="Times New Roman" pitchFamily="18" charset="0"/>
                <a:cs typeface="Times New Roman" pitchFamily="18" charset="0"/>
              </a:rPr>
              <a:t>Impediments </a:t>
            </a:r>
            <a:r>
              <a:rPr lang="en-GB" sz="1600" dirty="0">
                <a:latin typeface="Times New Roman" pitchFamily="18" charset="0"/>
                <a:cs typeface="Times New Roman" pitchFamily="18" charset="0"/>
              </a:rPr>
              <a:t>to an organization’s readiness to changes such as those in NTP 2020 may include the lack of political will and support from leadership, legal hindrances, lack of funds for change, and poor coordination among the people responsible for implementing reforms.</a:t>
            </a:r>
          </a:p>
          <a:p>
            <a:endParaRPr lang="en-GB" dirty="0"/>
          </a:p>
        </p:txBody>
      </p:sp>
    </p:spTree>
    <p:extLst>
      <p:ext uri="{BB962C8B-B14F-4D97-AF65-F5344CB8AC3E}">
        <p14:creationId xmlns:p14="http://schemas.microsoft.com/office/powerpoint/2010/main" val="112924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solidFill>
                  <a:schemeClr val="tx1"/>
                </a:solidFill>
                <a:effectLst/>
                <a:latin typeface="Times New Roman" pitchFamily="18" charset="0"/>
                <a:cs typeface="Times New Roman" pitchFamily="18" charset="0"/>
              </a:rPr>
              <a:t>Preventative Measures Enacted by Governmental and Nongovernmental Entities</a:t>
            </a:r>
            <a:endParaRPr lang="en-GB" sz="28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971600" y="1600200"/>
            <a:ext cx="7715200" cy="4781128"/>
          </a:xfrm>
        </p:spPr>
        <p:txBody>
          <a:bodyPr>
            <a:noAutofit/>
          </a:bodyPr>
          <a:lstStyle/>
          <a:p>
            <a:pPr>
              <a:lnSpc>
                <a:spcPct val="200000"/>
              </a:lnSpc>
            </a:pPr>
            <a:r>
              <a:rPr lang="en-GB" sz="1600" dirty="0">
                <a:latin typeface="Times New Roman" pitchFamily="18" charset="0"/>
                <a:cs typeface="Times New Roman" pitchFamily="18" charset="0"/>
              </a:rPr>
              <a:t>Despite </a:t>
            </a:r>
            <a:r>
              <a:rPr lang="en-GB" sz="1600" dirty="0" smtClean="0">
                <a:latin typeface="Times New Roman" pitchFamily="18" charset="0"/>
                <a:cs typeface="Times New Roman" pitchFamily="18" charset="0"/>
              </a:rPr>
              <a:t>availability of </a:t>
            </a:r>
            <a:r>
              <a:rPr lang="en-GB" sz="1600" dirty="0">
                <a:latin typeface="Times New Roman" pitchFamily="18" charset="0"/>
                <a:cs typeface="Times New Roman" pitchFamily="18" charset="0"/>
              </a:rPr>
              <a:t>health facilities and the free healthcare system in KSA (El </a:t>
            </a:r>
            <a:r>
              <a:rPr lang="en-GB" sz="1600" dirty="0" err="1">
                <a:latin typeface="Times New Roman" pitchFamily="18" charset="0"/>
                <a:cs typeface="Times New Roman" pitchFamily="18" charset="0"/>
              </a:rPr>
              <a:t>Bcheraoui</a:t>
            </a:r>
            <a:r>
              <a:rPr lang="en-GB" sz="1600" dirty="0">
                <a:latin typeface="Times New Roman" pitchFamily="18" charset="0"/>
                <a:cs typeface="Times New Roman" pitchFamily="18" charset="0"/>
              </a:rPr>
              <a:t> et al, 2015), Saudis do not seem to seek prevention or care until after developing disease symptoms or reaching an advanced stage of illness. </a:t>
            </a:r>
          </a:p>
          <a:p>
            <a:pPr>
              <a:lnSpc>
                <a:spcPct val="200000"/>
              </a:lnSpc>
            </a:pPr>
            <a:r>
              <a:rPr lang="en-GB" sz="1600" dirty="0">
                <a:latin typeface="Times New Roman" pitchFamily="18" charset="0"/>
                <a:cs typeface="Times New Roman" pitchFamily="18" charset="0"/>
              </a:rPr>
              <a:t>However, the Saudi Ministry of Health invests considerable funds in prevention and health promotion campaigns (Saudi Ministry of Health).</a:t>
            </a:r>
          </a:p>
          <a:p>
            <a:pPr>
              <a:lnSpc>
                <a:spcPct val="200000"/>
              </a:lnSpc>
            </a:pPr>
            <a:r>
              <a:rPr lang="en-GB" sz="1600" dirty="0">
                <a:latin typeface="Times New Roman" pitchFamily="18" charset="0"/>
                <a:cs typeface="Times New Roman" pitchFamily="18" charset="0"/>
              </a:rPr>
              <a:t>Implementation of e-health and electronic information systems has already started in a number of hospitals and organizations such as the King Faisal specialist hospital and research centre, national guard health affairs, medical services of the army forces and university hospitals (</a:t>
            </a:r>
            <a:r>
              <a:rPr lang="en-GB" sz="1600" dirty="0" err="1">
                <a:latin typeface="Times New Roman" pitchFamily="18" charset="0"/>
                <a:cs typeface="Times New Roman" pitchFamily="18" charset="0"/>
              </a:rPr>
              <a:t>Altuwaijri</a:t>
            </a:r>
            <a:r>
              <a:rPr lang="en-GB" sz="1600" dirty="0">
                <a:latin typeface="Times New Roman" pitchFamily="18" charset="0"/>
                <a:cs typeface="Times New Roman" pitchFamily="18" charset="0"/>
              </a:rPr>
              <a:t>, 2008).</a:t>
            </a:r>
          </a:p>
          <a:p>
            <a:pPr>
              <a:lnSpc>
                <a:spcPct val="200000"/>
              </a:lnSpc>
            </a:pP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64320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lstStyle/>
          <a:p>
            <a:r>
              <a:rPr lang="en-GB" dirty="0"/>
              <a:t>Conclusion</a:t>
            </a:r>
          </a:p>
        </p:txBody>
      </p:sp>
      <p:sp>
        <p:nvSpPr>
          <p:cNvPr id="3" name="Content Placeholder 2"/>
          <p:cNvSpPr>
            <a:spLocks noGrp="1"/>
          </p:cNvSpPr>
          <p:nvPr>
            <p:ph idx="1"/>
          </p:nvPr>
        </p:nvSpPr>
        <p:spPr>
          <a:xfrm>
            <a:off x="971600" y="1124744"/>
            <a:ext cx="7715200" cy="5616624"/>
          </a:xfrm>
        </p:spPr>
        <p:txBody>
          <a:bodyPr>
            <a:noAutofit/>
          </a:bodyPr>
          <a:lstStyle/>
          <a:p>
            <a:pPr>
              <a:lnSpc>
                <a:spcPct val="220000"/>
              </a:lnSpc>
            </a:pPr>
            <a:r>
              <a:rPr lang="en-GB" sz="1200" dirty="0">
                <a:latin typeface="Times New Roman" pitchFamily="18" charset="0"/>
                <a:cs typeface="Times New Roman" pitchFamily="18" charset="0"/>
              </a:rPr>
              <a:t>Access to healthcare is an important determinant of health. Several studies have shown that the availability of facilities within accessible distance improves health. Therefore, in some countries, including KSA, distance to key populations is considered when planning on building new health facilities.</a:t>
            </a:r>
            <a:r>
              <a:rPr lang="en-GB" sz="1200" baseline="30000" dirty="0">
                <a:latin typeface="Times New Roman" pitchFamily="18" charset="0"/>
                <a:cs typeface="Times New Roman" pitchFamily="18" charset="0"/>
              </a:rPr>
              <a:t> </a:t>
            </a:r>
            <a:endParaRPr lang="en-GB" sz="1200" dirty="0">
              <a:latin typeface="Times New Roman" pitchFamily="18" charset="0"/>
              <a:cs typeface="Times New Roman" pitchFamily="18" charset="0"/>
            </a:endParaRPr>
          </a:p>
          <a:p>
            <a:pPr>
              <a:lnSpc>
                <a:spcPct val="220000"/>
              </a:lnSpc>
            </a:pPr>
            <a:r>
              <a:rPr lang="en-GB" sz="1200" dirty="0">
                <a:latin typeface="Times New Roman" pitchFamily="18" charset="0"/>
                <a:cs typeface="Times New Roman" pitchFamily="18" charset="0"/>
              </a:rPr>
              <a:t>It is crucial for the Ministry to understand why Saudis abstain from using preventive services, including periodic health examinations and screenings for preventable diseases. </a:t>
            </a:r>
          </a:p>
          <a:p>
            <a:pPr>
              <a:lnSpc>
                <a:spcPct val="220000"/>
              </a:lnSpc>
            </a:pPr>
            <a:r>
              <a:rPr lang="en-GB" sz="1200" dirty="0">
                <a:latin typeface="Times New Roman" pitchFamily="18" charset="0"/>
                <a:cs typeface="Times New Roman" pitchFamily="18" charset="0"/>
              </a:rPr>
              <a:t>Given the lack of information on this in KSA, formative research through qualitative research methods is needed, as no assumptions exist regarding the reasons behind seeking healthcare, or the lack of care-seeking, among Saudis. </a:t>
            </a:r>
          </a:p>
          <a:p>
            <a:pPr>
              <a:lnSpc>
                <a:spcPct val="220000"/>
              </a:lnSpc>
            </a:pPr>
            <a:r>
              <a:rPr lang="en-GB" sz="1200" dirty="0">
                <a:latin typeface="Times New Roman" pitchFamily="18" charset="0"/>
                <a:cs typeface="Times New Roman" pitchFamily="18" charset="0"/>
              </a:rPr>
              <a:t>However, the focus on individual factors is not enough. </a:t>
            </a:r>
          </a:p>
          <a:p>
            <a:pPr>
              <a:lnSpc>
                <a:spcPct val="220000"/>
              </a:lnSpc>
            </a:pPr>
            <a:r>
              <a:rPr lang="en-GB" sz="1200" dirty="0">
                <a:latin typeface="Times New Roman" pitchFamily="18" charset="0"/>
                <a:cs typeface="Times New Roman" pitchFamily="18" charset="0"/>
              </a:rPr>
              <a:t>System-based factors should also be questioned to understand relevant aspects of the system, including the quality of care. </a:t>
            </a:r>
          </a:p>
          <a:p>
            <a:pPr>
              <a:lnSpc>
                <a:spcPct val="220000"/>
              </a:lnSpc>
            </a:pPr>
            <a:r>
              <a:rPr lang="en-GB" sz="1200" dirty="0">
                <a:latin typeface="Times New Roman" pitchFamily="18" charset="0"/>
                <a:cs typeface="Times New Roman" pitchFamily="18" charset="0"/>
              </a:rPr>
              <a:t>Findings from such studies can help modify and improve the system in order to incentivise the Saudi population to benefit more from their free healthcare system.</a:t>
            </a:r>
          </a:p>
          <a:p>
            <a:endParaRPr lang="en-GB" dirty="0"/>
          </a:p>
        </p:txBody>
      </p:sp>
    </p:spTree>
    <p:extLst>
      <p:ext uri="{BB962C8B-B14F-4D97-AF65-F5344CB8AC3E}">
        <p14:creationId xmlns:p14="http://schemas.microsoft.com/office/powerpoint/2010/main" val="4072389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32656"/>
            <a:ext cx="7715200" cy="576064"/>
          </a:xfrm>
        </p:spPr>
        <p:txBody>
          <a:bodyPr>
            <a:normAutofit fontScale="90000"/>
          </a:bodyPr>
          <a:lstStyle/>
          <a:p>
            <a:r>
              <a:rPr lang="en-GB" b="1" dirty="0"/>
              <a:t>References</a:t>
            </a:r>
            <a:r>
              <a:rPr lang="en-GB" dirty="0"/>
              <a:t/>
            </a:r>
            <a:br>
              <a:rPr lang="en-GB" dirty="0"/>
            </a:br>
            <a:endParaRPr lang="en-GB" dirty="0"/>
          </a:p>
        </p:txBody>
      </p:sp>
      <p:sp>
        <p:nvSpPr>
          <p:cNvPr id="3" name="Content Placeholder 2"/>
          <p:cNvSpPr>
            <a:spLocks noGrp="1"/>
          </p:cNvSpPr>
          <p:nvPr>
            <p:ph idx="1"/>
          </p:nvPr>
        </p:nvSpPr>
        <p:spPr>
          <a:xfrm>
            <a:off x="827584" y="764704"/>
            <a:ext cx="7859216" cy="5361459"/>
          </a:xfrm>
        </p:spPr>
        <p:txBody>
          <a:bodyPr>
            <a:noAutofit/>
          </a:bodyPr>
          <a:lstStyle/>
          <a:p>
            <a:pPr>
              <a:lnSpc>
                <a:spcPct val="200000"/>
              </a:lnSpc>
            </a:pPr>
            <a:r>
              <a:rPr lang="en-GB" sz="1400" dirty="0" err="1">
                <a:latin typeface="Times New Roman" pitchFamily="18" charset="0"/>
                <a:cs typeface="Times New Roman" pitchFamily="18" charset="0"/>
              </a:rPr>
              <a:t>Alahmadi</a:t>
            </a:r>
            <a:r>
              <a:rPr lang="en-GB" sz="1400" dirty="0">
                <a:latin typeface="Times New Roman" pitchFamily="18" charset="0"/>
                <a:cs typeface="Times New Roman" pitchFamily="18" charset="0"/>
              </a:rPr>
              <a:t> H. (2010). Assessment of Patient Safety Culture in Saudi Arabian Hospitals. </a:t>
            </a:r>
            <a:r>
              <a:rPr lang="en-GB" sz="1400" dirty="0" err="1">
                <a:latin typeface="Times New Roman" pitchFamily="18" charset="0"/>
                <a:cs typeface="Times New Roman" pitchFamily="18" charset="0"/>
              </a:rPr>
              <a:t>Qual</a:t>
            </a:r>
            <a:r>
              <a:rPr lang="en-GB" sz="1400" dirty="0">
                <a:latin typeface="Times New Roman" pitchFamily="18" charset="0"/>
                <a:cs typeface="Times New Roman" pitchFamily="18" charset="0"/>
              </a:rPr>
              <a:t> </a:t>
            </a:r>
            <a:r>
              <a:rPr lang="en-GB" sz="1400" dirty="0" err="1">
                <a:latin typeface="Times New Roman" pitchFamily="18" charset="0"/>
                <a:cs typeface="Times New Roman" pitchFamily="18" charset="0"/>
              </a:rPr>
              <a:t>Saf</a:t>
            </a:r>
            <a:r>
              <a:rPr lang="en-GB" sz="1400" dirty="0">
                <a:latin typeface="Times New Roman" pitchFamily="18" charset="0"/>
                <a:cs typeface="Times New Roman" pitchFamily="18" charset="0"/>
              </a:rPr>
              <a:t> Health Care;19:1–5. </a:t>
            </a:r>
            <a:r>
              <a:rPr lang="en-GB" sz="1400" dirty="0">
                <a:latin typeface="Times New Roman" pitchFamily="18" charset="0"/>
                <a:cs typeface="Times New Roman" pitchFamily="18" charset="0"/>
                <a:hlinkClick r:id="rId2"/>
              </a:rPr>
              <a:t>doi:10.1097/QMH.0b013e3181d1391c</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Al-</a:t>
            </a:r>
            <a:r>
              <a:rPr lang="en-GB" sz="1400" dirty="0" err="1">
                <a:latin typeface="Times New Roman" pitchFamily="18" charset="0"/>
                <a:cs typeface="Times New Roman" pitchFamily="18" charset="0"/>
              </a:rPr>
              <a:t>Doghaither</a:t>
            </a:r>
            <a:r>
              <a:rPr lang="en-GB" sz="1400" dirty="0">
                <a:latin typeface="Times New Roman" pitchFamily="18" charset="0"/>
                <a:cs typeface="Times New Roman" pitchFamily="18" charset="0"/>
              </a:rPr>
              <a:t> A. (2004). Inpatient Satisfaction with Physician Services at King Khalid University Hospital, Riyadh, Saudi Arabia. East </a:t>
            </a:r>
            <a:r>
              <a:rPr lang="en-GB" sz="1400" dirty="0" err="1">
                <a:latin typeface="Times New Roman" pitchFamily="18" charset="0"/>
                <a:cs typeface="Times New Roman" pitchFamily="18" charset="0"/>
              </a:rPr>
              <a:t>Mediterr</a:t>
            </a:r>
            <a:r>
              <a:rPr lang="en-GB" sz="1400" dirty="0">
                <a:latin typeface="Times New Roman" pitchFamily="18" charset="0"/>
                <a:cs typeface="Times New Roman" pitchFamily="18" charset="0"/>
              </a:rPr>
              <a:t> Health J 2004;10:358–64.</a:t>
            </a:r>
          </a:p>
          <a:p>
            <a:pPr>
              <a:lnSpc>
                <a:spcPct val="200000"/>
              </a:lnSpc>
            </a:pPr>
            <a:r>
              <a:rPr lang="en-GB" sz="1400" dirty="0">
                <a:latin typeface="Times New Roman" pitchFamily="18" charset="0"/>
                <a:cs typeface="Times New Roman" pitchFamily="18" charset="0"/>
              </a:rPr>
              <a:t>Al-</a:t>
            </a:r>
            <a:r>
              <a:rPr lang="en-GB" sz="1400" dirty="0" err="1">
                <a:latin typeface="Times New Roman" pitchFamily="18" charset="0"/>
                <a:cs typeface="Times New Roman" pitchFamily="18" charset="0"/>
              </a:rPr>
              <a:t>Hanawi</a:t>
            </a:r>
            <a:r>
              <a:rPr lang="en-GB" sz="1400" dirty="0">
                <a:latin typeface="Times New Roman" pitchFamily="18" charset="0"/>
                <a:cs typeface="Times New Roman" pitchFamily="18" charset="0"/>
              </a:rPr>
              <a:t>, M. K., </a:t>
            </a:r>
            <a:r>
              <a:rPr lang="en-GB" sz="1400" dirty="0" err="1">
                <a:latin typeface="Times New Roman" pitchFamily="18" charset="0"/>
                <a:cs typeface="Times New Roman" pitchFamily="18" charset="0"/>
              </a:rPr>
              <a:t>Alsharqi</a:t>
            </a:r>
            <a:r>
              <a:rPr lang="en-GB" sz="1400" dirty="0">
                <a:latin typeface="Times New Roman" pitchFamily="18" charset="0"/>
                <a:cs typeface="Times New Roman" pitchFamily="18" charset="0"/>
              </a:rPr>
              <a:t>, O., </a:t>
            </a:r>
            <a:r>
              <a:rPr lang="en-GB" sz="1400" dirty="0" err="1">
                <a:latin typeface="Times New Roman" pitchFamily="18" charset="0"/>
                <a:cs typeface="Times New Roman" pitchFamily="18" charset="0"/>
              </a:rPr>
              <a:t>Almazrou</a:t>
            </a:r>
            <a:r>
              <a:rPr lang="en-GB" sz="1400" dirty="0">
                <a:latin typeface="Times New Roman" pitchFamily="18" charset="0"/>
                <a:cs typeface="Times New Roman" pitchFamily="18" charset="0"/>
              </a:rPr>
              <a:t>, S., &amp; </a:t>
            </a:r>
            <a:r>
              <a:rPr lang="en-GB" sz="1400" dirty="0" err="1">
                <a:latin typeface="Times New Roman" pitchFamily="18" charset="0"/>
                <a:cs typeface="Times New Roman" pitchFamily="18" charset="0"/>
              </a:rPr>
              <a:t>Vaidya</a:t>
            </a:r>
            <a:r>
              <a:rPr lang="en-GB" sz="1400" dirty="0">
                <a:latin typeface="Times New Roman" pitchFamily="18" charset="0"/>
                <a:cs typeface="Times New Roman" pitchFamily="18" charset="0"/>
              </a:rPr>
              <a:t>, K. (2017). Healthcare Finance in the Kingdom of Saudi Arabia: A Qualitative Study of Householders' Attitudes. </a:t>
            </a:r>
            <a:r>
              <a:rPr lang="en-GB" sz="1400" i="1" dirty="0">
                <a:latin typeface="Times New Roman" pitchFamily="18" charset="0"/>
                <a:cs typeface="Times New Roman" pitchFamily="18" charset="0"/>
              </a:rPr>
              <a:t>Applied health economics and health policy</a:t>
            </a:r>
            <a:r>
              <a:rPr lang="en-GB" sz="1400" dirty="0">
                <a:latin typeface="Times New Roman" pitchFamily="18" charset="0"/>
                <a:cs typeface="Times New Roman" pitchFamily="18" charset="0"/>
              </a:rPr>
              <a:t>, </a:t>
            </a:r>
            <a:r>
              <a:rPr lang="en-GB" sz="1400" i="1" dirty="0">
                <a:latin typeface="Times New Roman" pitchFamily="18" charset="0"/>
                <a:cs typeface="Times New Roman" pitchFamily="18" charset="0"/>
              </a:rPr>
              <a:t>16</a:t>
            </a:r>
            <a:r>
              <a:rPr lang="en-GB" sz="1400" dirty="0">
                <a:latin typeface="Times New Roman" pitchFamily="18" charset="0"/>
                <a:cs typeface="Times New Roman" pitchFamily="18" charset="0"/>
              </a:rPr>
              <a:t>(1), 55-64. Retrieved from: https://www.ncbi.nlm.nih.gov/pmc/articles/PMC5797208/</a:t>
            </a:r>
          </a:p>
          <a:p>
            <a:pPr>
              <a:lnSpc>
                <a:spcPct val="200000"/>
              </a:lnSpc>
            </a:pPr>
            <a:r>
              <a:rPr lang="en-GB" sz="1400" dirty="0" err="1">
                <a:latin typeface="Times New Roman" pitchFamily="18" charset="0"/>
                <a:cs typeface="Times New Roman" pitchFamily="18" charset="0"/>
              </a:rPr>
              <a:t>Almalki</a:t>
            </a:r>
            <a:r>
              <a:rPr lang="en-GB" sz="1400" dirty="0">
                <a:latin typeface="Times New Roman" pitchFamily="18" charset="0"/>
                <a:cs typeface="Times New Roman" pitchFamily="18" charset="0"/>
              </a:rPr>
              <a:t>, M., Fitzgerald, G. &amp; Clark, M. (2011). Health Care System in Saudi Arabia: An Overview. Eastern </a:t>
            </a:r>
            <a:r>
              <a:rPr lang="en-GB" sz="1400" dirty="0" err="1">
                <a:latin typeface="Times New Roman" pitchFamily="18" charset="0"/>
                <a:cs typeface="Times New Roman" pitchFamily="18" charset="0"/>
              </a:rPr>
              <a:t>Meditterranean</a:t>
            </a:r>
            <a:r>
              <a:rPr lang="en-GB" sz="1400" dirty="0">
                <a:latin typeface="Times New Roman" pitchFamily="18" charset="0"/>
                <a:cs typeface="Times New Roman" pitchFamily="18" charset="0"/>
              </a:rPr>
              <a:t> Health Journal. Retrieved from: http://www.emro.who.int/emhj-volume-17/volume-17-issue-10/article-11.html </a:t>
            </a:r>
          </a:p>
        </p:txBody>
      </p:sp>
    </p:spTree>
    <p:extLst>
      <p:ext uri="{BB962C8B-B14F-4D97-AF65-F5344CB8AC3E}">
        <p14:creationId xmlns:p14="http://schemas.microsoft.com/office/powerpoint/2010/main" val="1728658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32656"/>
            <a:ext cx="7643192" cy="576064"/>
          </a:xfrm>
        </p:spPr>
        <p:txBody>
          <a:bodyPr>
            <a:normAutofit fontScale="90000"/>
          </a:bodyPr>
          <a:lstStyle/>
          <a:p>
            <a:r>
              <a:rPr lang="en-GB" b="1" dirty="0"/>
              <a:t>References</a:t>
            </a:r>
            <a:r>
              <a:rPr lang="en-GB" dirty="0"/>
              <a:t/>
            </a:r>
            <a:br>
              <a:rPr lang="en-GB" dirty="0"/>
            </a:br>
            <a:endParaRPr lang="en-GB" dirty="0"/>
          </a:p>
        </p:txBody>
      </p:sp>
      <p:sp>
        <p:nvSpPr>
          <p:cNvPr id="3" name="Content Placeholder 2"/>
          <p:cNvSpPr>
            <a:spLocks noGrp="1"/>
          </p:cNvSpPr>
          <p:nvPr>
            <p:ph idx="1"/>
          </p:nvPr>
        </p:nvSpPr>
        <p:spPr>
          <a:xfrm>
            <a:off x="827584" y="764704"/>
            <a:ext cx="7859216" cy="5361459"/>
          </a:xfrm>
        </p:spPr>
        <p:txBody>
          <a:bodyPr>
            <a:noAutofit/>
          </a:bodyPr>
          <a:lstStyle/>
          <a:p>
            <a:pPr>
              <a:lnSpc>
                <a:spcPct val="200000"/>
              </a:lnSpc>
            </a:pPr>
            <a:r>
              <a:rPr lang="en-GB" sz="1400" dirty="0">
                <a:latin typeface="Times New Roman" pitchFamily="18" charset="0"/>
                <a:cs typeface="Times New Roman" pitchFamily="18" charset="0"/>
              </a:rPr>
              <a:t>Al-</a:t>
            </a:r>
            <a:r>
              <a:rPr lang="en-GB" sz="1400" dirty="0" err="1">
                <a:latin typeface="Times New Roman" pitchFamily="18" charset="0"/>
                <a:cs typeface="Times New Roman" pitchFamily="18" charset="0"/>
              </a:rPr>
              <a:t>Rabeeah</a:t>
            </a:r>
            <a:r>
              <a:rPr lang="en-GB" sz="1400" dirty="0">
                <a:latin typeface="Times New Roman" pitchFamily="18" charset="0"/>
                <a:cs typeface="Times New Roman" pitchFamily="18" charset="0"/>
              </a:rPr>
              <a:t>, A. (2003). The history of health care in the Kingdom of Saudi Arabia with emphasis on </a:t>
            </a:r>
            <a:r>
              <a:rPr lang="en-GB" sz="1400" dirty="0" err="1">
                <a:latin typeface="Times New Roman" pitchFamily="18" charset="0"/>
                <a:cs typeface="Times New Roman" pitchFamily="18" charset="0"/>
              </a:rPr>
              <a:t>pediatric</a:t>
            </a:r>
            <a:r>
              <a:rPr lang="en-GB" sz="1400" dirty="0">
                <a:latin typeface="Times New Roman" pitchFamily="18" charset="0"/>
                <a:cs typeface="Times New Roman" pitchFamily="18" charset="0"/>
              </a:rPr>
              <a:t> surgery. Saudi Medical Journal. Retrieved from: https://www.ncbi.nlm.nih.gov/pubmed/12778232 </a:t>
            </a:r>
          </a:p>
          <a:p>
            <a:pPr>
              <a:lnSpc>
                <a:spcPct val="200000"/>
              </a:lnSpc>
            </a:pPr>
            <a:r>
              <a:rPr lang="en-GB" sz="1400" dirty="0" err="1" smtClean="0">
                <a:latin typeface="Times New Roman" pitchFamily="18" charset="0"/>
                <a:cs typeface="Times New Roman" pitchFamily="18" charset="0"/>
              </a:rPr>
              <a:t>Altuwaijri</a:t>
            </a:r>
            <a:r>
              <a:rPr lang="en-GB" sz="1400" dirty="0" smtClean="0">
                <a:latin typeface="Times New Roman" pitchFamily="18" charset="0"/>
                <a:cs typeface="Times New Roman" pitchFamily="18" charset="0"/>
              </a:rPr>
              <a:t> </a:t>
            </a:r>
            <a:r>
              <a:rPr lang="en-GB" sz="1400" dirty="0">
                <a:latin typeface="Times New Roman" pitchFamily="18" charset="0"/>
                <a:cs typeface="Times New Roman" pitchFamily="18" charset="0"/>
              </a:rPr>
              <a:t>M. (2008). Electronic-health in Saudi Arabia: just around the corner? Saudi Medical Journal, 29:171–178.</a:t>
            </a:r>
          </a:p>
          <a:p>
            <a:pPr>
              <a:lnSpc>
                <a:spcPct val="200000"/>
              </a:lnSpc>
            </a:pPr>
            <a:r>
              <a:rPr lang="en-GB" sz="1400" dirty="0" err="1">
                <a:latin typeface="Times New Roman" pitchFamily="18" charset="0"/>
                <a:cs typeface="Times New Roman" pitchFamily="18" charset="0"/>
              </a:rPr>
              <a:t>Buzza</a:t>
            </a:r>
            <a:r>
              <a:rPr lang="en-GB" sz="1400" dirty="0">
                <a:latin typeface="Times New Roman" pitchFamily="18" charset="0"/>
                <a:cs typeface="Times New Roman" pitchFamily="18" charset="0"/>
              </a:rPr>
              <a:t> C, Ono SS, </a:t>
            </a:r>
            <a:r>
              <a:rPr lang="en-GB" sz="1400" dirty="0" err="1">
                <a:latin typeface="Times New Roman" pitchFamily="18" charset="0"/>
                <a:cs typeface="Times New Roman" pitchFamily="18" charset="0"/>
              </a:rPr>
              <a:t>Turvey</a:t>
            </a:r>
            <a:r>
              <a:rPr lang="en-GB" sz="1400" dirty="0">
                <a:latin typeface="Times New Roman" pitchFamily="18" charset="0"/>
                <a:cs typeface="Times New Roman" pitchFamily="18" charset="0"/>
              </a:rPr>
              <a:t> C et al. (2011). Distance is relative: unpacking a principal barrier in rural healthcare. J Gen Intern Med; 26(</a:t>
            </a:r>
            <a:r>
              <a:rPr lang="en-GB" sz="1400" dirty="0" err="1">
                <a:latin typeface="Times New Roman" pitchFamily="18" charset="0"/>
                <a:cs typeface="Times New Roman" pitchFamily="18" charset="0"/>
              </a:rPr>
              <a:t>Suppl</a:t>
            </a:r>
            <a:r>
              <a:rPr lang="en-GB" sz="1400" dirty="0">
                <a:latin typeface="Times New Roman" pitchFamily="18" charset="0"/>
                <a:cs typeface="Times New Roman" pitchFamily="18" charset="0"/>
              </a:rPr>
              <a:t> 2):648–54. </a:t>
            </a:r>
            <a:r>
              <a:rPr lang="en-GB" sz="1400" dirty="0">
                <a:latin typeface="Times New Roman" pitchFamily="18" charset="0"/>
                <a:cs typeface="Times New Roman" pitchFamily="18" charset="0"/>
                <a:hlinkClick r:id="rId2"/>
              </a:rPr>
              <a:t>doi:10.1007/s11606-011-1762-1</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C, </a:t>
            </a:r>
            <a:r>
              <a:rPr lang="en-GB" sz="1400" dirty="0" err="1">
                <a:latin typeface="Times New Roman" pitchFamily="18" charset="0"/>
                <a:cs typeface="Times New Roman" pitchFamily="18" charset="0"/>
              </a:rPr>
              <a:t>Basulaiman</a:t>
            </a:r>
            <a:r>
              <a:rPr lang="en-GB" sz="1400" dirty="0">
                <a:latin typeface="Times New Roman" pitchFamily="18" charset="0"/>
                <a:cs typeface="Times New Roman" pitchFamily="18" charset="0"/>
              </a:rPr>
              <a:t> M, </a:t>
            </a:r>
            <a:r>
              <a:rPr lang="en-GB" sz="1400" dirty="0" err="1">
                <a:latin typeface="Times New Roman" pitchFamily="18" charset="0"/>
                <a:cs typeface="Times New Roman" pitchFamily="18" charset="0"/>
              </a:rPr>
              <a:t>Tuffaha</a:t>
            </a:r>
            <a:r>
              <a:rPr lang="en-GB" sz="1400" dirty="0">
                <a:latin typeface="Times New Roman" pitchFamily="18" charset="0"/>
                <a:cs typeface="Times New Roman" pitchFamily="18" charset="0"/>
              </a:rPr>
              <a:t> M et al. (2014). Status of the diabetes epidemic in the Kingdom of Saudi Arabia, 2013. </a:t>
            </a:r>
            <a:r>
              <a:rPr lang="en-GB" sz="1400" dirty="0" err="1">
                <a:latin typeface="Times New Roman" pitchFamily="18" charset="0"/>
                <a:cs typeface="Times New Roman" pitchFamily="18" charset="0"/>
              </a:rPr>
              <a:t>Int</a:t>
            </a:r>
            <a:r>
              <a:rPr lang="en-GB" sz="1400" dirty="0">
                <a:latin typeface="Times New Roman" pitchFamily="18" charset="0"/>
                <a:cs typeface="Times New Roman" pitchFamily="18" charset="0"/>
              </a:rPr>
              <a:t> J Public Health 2014;59:1011–21. </a:t>
            </a:r>
            <a:r>
              <a:rPr lang="en-GB" sz="1400" dirty="0">
                <a:latin typeface="Times New Roman" pitchFamily="18" charset="0"/>
                <a:cs typeface="Times New Roman" pitchFamily="18" charset="0"/>
                <a:hlinkClick r:id="rId3"/>
              </a:rPr>
              <a:t>doi:10.1007/s00038-014-0612-4</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C, </a:t>
            </a:r>
            <a:r>
              <a:rPr lang="en-GB" sz="1400" dirty="0" err="1">
                <a:latin typeface="Times New Roman" pitchFamily="18" charset="0"/>
                <a:cs typeface="Times New Roman" pitchFamily="18" charset="0"/>
              </a:rPr>
              <a:t>Basulaiman</a:t>
            </a:r>
            <a:r>
              <a:rPr lang="en-GB" sz="1400" dirty="0">
                <a:latin typeface="Times New Roman" pitchFamily="18" charset="0"/>
                <a:cs typeface="Times New Roman" pitchFamily="18" charset="0"/>
              </a:rPr>
              <a:t> M, Wilson S et al. (2015). Breast cancer screening in Saudi Arabia: free but almost no takers. </a:t>
            </a:r>
            <a:r>
              <a:rPr lang="en-GB" sz="1400" dirty="0" err="1">
                <a:latin typeface="Times New Roman" pitchFamily="18" charset="0"/>
                <a:cs typeface="Times New Roman" pitchFamily="18" charset="0"/>
              </a:rPr>
              <a:t>PLoS</a:t>
            </a:r>
            <a:r>
              <a:rPr lang="en-GB" sz="1400" dirty="0">
                <a:latin typeface="Times New Roman" pitchFamily="18" charset="0"/>
                <a:cs typeface="Times New Roman" pitchFamily="18" charset="0"/>
              </a:rPr>
              <a:t> ONE ;10:e0119051 </a:t>
            </a:r>
            <a:r>
              <a:rPr lang="en-GB" sz="1400" dirty="0">
                <a:latin typeface="Times New Roman" pitchFamily="18" charset="0"/>
                <a:cs typeface="Times New Roman" pitchFamily="18" charset="0"/>
                <a:hlinkClick r:id="rId4"/>
              </a:rPr>
              <a:t>doi:10.1371/journal.pone.0119051</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Government of Saudi Arabia. (2016b).Saudi Arabia's Vision for 2030. 2016. Retrieved from: http://www.vision2030.gov.sa/en </a:t>
            </a:r>
          </a:p>
        </p:txBody>
      </p:sp>
    </p:spTree>
    <p:extLst>
      <p:ext uri="{BB962C8B-B14F-4D97-AF65-F5344CB8AC3E}">
        <p14:creationId xmlns:p14="http://schemas.microsoft.com/office/powerpoint/2010/main" val="1728658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332656"/>
            <a:ext cx="7571184" cy="576064"/>
          </a:xfrm>
        </p:spPr>
        <p:txBody>
          <a:bodyPr>
            <a:normAutofit fontScale="90000"/>
          </a:bodyPr>
          <a:lstStyle/>
          <a:p>
            <a:r>
              <a:rPr lang="en-GB" b="1" dirty="0"/>
              <a:t>References</a:t>
            </a:r>
            <a:r>
              <a:rPr lang="en-GB" dirty="0"/>
              <a:t/>
            </a:r>
            <a:br>
              <a:rPr lang="en-GB" dirty="0"/>
            </a:br>
            <a:endParaRPr lang="en-GB" dirty="0"/>
          </a:p>
        </p:txBody>
      </p:sp>
      <p:sp>
        <p:nvSpPr>
          <p:cNvPr id="3" name="Content Placeholder 2"/>
          <p:cNvSpPr>
            <a:spLocks noGrp="1"/>
          </p:cNvSpPr>
          <p:nvPr>
            <p:ph idx="1"/>
          </p:nvPr>
        </p:nvSpPr>
        <p:spPr>
          <a:xfrm>
            <a:off x="971600" y="764704"/>
            <a:ext cx="7715200" cy="5361459"/>
          </a:xfrm>
        </p:spPr>
        <p:txBody>
          <a:bodyPr>
            <a:noAutofit/>
          </a:bodyPr>
          <a:lstStyle/>
          <a:p>
            <a:pPr>
              <a:lnSpc>
                <a:spcPct val="200000"/>
              </a:lnSpc>
            </a:pPr>
            <a:r>
              <a:rPr lang="en-GB" sz="1400" dirty="0" smtClean="0">
                <a:latin typeface="Times New Roman" pitchFamily="18" charset="0"/>
                <a:cs typeface="Times New Roman" pitchFamily="18" charset="0"/>
              </a:rPr>
              <a:t>Health </a:t>
            </a:r>
            <a:r>
              <a:rPr lang="en-GB" sz="1400" dirty="0">
                <a:latin typeface="Times New Roman" pitchFamily="18" charset="0"/>
                <a:cs typeface="Times New Roman" pitchFamily="18" charset="0"/>
              </a:rPr>
              <a:t>statistical year book. (2009). Riyadh, Saudi Arabia, Ministry of Health,</a:t>
            </a:r>
          </a:p>
          <a:p>
            <a:pPr>
              <a:lnSpc>
                <a:spcPct val="200000"/>
              </a:lnSpc>
            </a:pPr>
            <a:r>
              <a:rPr lang="en-GB" sz="1400" dirty="0">
                <a:latin typeface="Times New Roman" pitchFamily="18" charset="0"/>
                <a:cs typeface="Times New Roman" pitchFamily="18" charset="0"/>
              </a:rPr>
              <a:t>Health Statistical Year Book. Riyadh: Ministry of Health, Saudi Arabia; 2010. Ministry of Health (Saudi Arabia).</a:t>
            </a:r>
          </a:p>
          <a:p>
            <a:pPr>
              <a:lnSpc>
                <a:spcPct val="200000"/>
              </a:lnSpc>
            </a:pPr>
            <a:r>
              <a:rPr lang="en-GB" sz="1400" dirty="0">
                <a:latin typeface="Times New Roman" pitchFamily="18" charset="0"/>
                <a:cs typeface="Times New Roman" pitchFamily="18" charset="0"/>
              </a:rPr>
              <a:t>Health System Profile. Saudi Arabia. World Health Organization Eastern Mediterranean Regional Health System Observatory [online database]. Retrieved from: http://gis.emro.who.int/HealthSystemObservatory/Profile/Forms/frmProfileSelectionByCountry.aspx?CountryID=SAP000000000000000000&amp;CountryName=Saudia%20Arabia </a:t>
            </a:r>
          </a:p>
          <a:p>
            <a:pPr>
              <a:lnSpc>
                <a:spcPct val="200000"/>
              </a:lnSpc>
            </a:pPr>
            <a:r>
              <a:rPr lang="en-GB" sz="1400" dirty="0" err="1">
                <a:latin typeface="Times New Roman" pitchFamily="18" charset="0"/>
                <a:cs typeface="Times New Roman" pitchFamily="18" charset="0"/>
              </a:rPr>
              <a:t>Saeed</a:t>
            </a:r>
            <a:r>
              <a:rPr lang="en-GB" sz="1400" dirty="0">
                <a:latin typeface="Times New Roman" pitchFamily="18" charset="0"/>
                <a:cs typeface="Times New Roman" pitchFamily="18" charset="0"/>
              </a:rPr>
              <a:t> AA, Mohammed BA, </a:t>
            </a:r>
            <a:r>
              <a:rPr lang="en-GB" sz="1400" dirty="0" err="1">
                <a:latin typeface="Times New Roman" pitchFamily="18" charset="0"/>
                <a:cs typeface="Times New Roman" pitchFamily="18" charset="0"/>
              </a:rPr>
              <a:t>Magzoub</a:t>
            </a:r>
            <a:r>
              <a:rPr lang="en-GB" sz="1400" dirty="0">
                <a:latin typeface="Times New Roman" pitchFamily="18" charset="0"/>
                <a:cs typeface="Times New Roman" pitchFamily="18" charset="0"/>
              </a:rPr>
              <a:t> ME et al. (2001). Satisfaction and correlates of patients; satisfaction with physicians; services in primary health care </a:t>
            </a:r>
            <a:r>
              <a:rPr lang="en-GB" sz="1400" dirty="0" err="1">
                <a:latin typeface="Times New Roman" pitchFamily="18" charset="0"/>
                <a:cs typeface="Times New Roman" pitchFamily="18" charset="0"/>
              </a:rPr>
              <a:t>centers</a:t>
            </a:r>
            <a:r>
              <a:rPr lang="en-GB" sz="1400" dirty="0">
                <a:latin typeface="Times New Roman" pitchFamily="18" charset="0"/>
                <a:cs typeface="Times New Roman" pitchFamily="18" charset="0"/>
              </a:rPr>
              <a:t>. Saudi Med J;22:262–7.</a:t>
            </a:r>
          </a:p>
          <a:p>
            <a:pPr>
              <a:lnSpc>
                <a:spcPct val="200000"/>
              </a:lnSpc>
            </a:pPr>
            <a:r>
              <a:rPr lang="en-GB" sz="1400" dirty="0">
                <a:latin typeface="Times New Roman" pitchFamily="18" charset="0"/>
                <a:cs typeface="Times New Roman" pitchFamily="18" charset="0"/>
              </a:rPr>
              <a:t>Saudi Arabia Country Profile (2010). Retrieved from: </a:t>
            </a:r>
            <a:r>
              <a:rPr lang="en-GB" sz="1400" dirty="0">
                <a:latin typeface="Times New Roman" pitchFamily="18" charset="0"/>
                <a:cs typeface="Times New Roman" pitchFamily="18" charset="0"/>
                <a:hlinkClick r:id="rId2"/>
              </a:rPr>
              <a:t>http://www.emro.who.int</a:t>
            </a:r>
            <a:r>
              <a:rPr lang="en-GB" sz="1400" dirty="0">
                <a:latin typeface="Times New Roman" pitchFamily="18" charset="0"/>
                <a:cs typeface="Times New Roman" pitchFamily="18" charset="0"/>
              </a:rPr>
              <a:t> </a:t>
            </a:r>
            <a:r>
              <a:rPr lang="en-GB" sz="1400" dirty="0" smtClean="0">
                <a:latin typeface="Times New Roman" pitchFamily="18" charset="0"/>
                <a:cs typeface="Times New Roman" pitchFamily="18" charset="0"/>
              </a:rPr>
              <a:t>.</a:t>
            </a: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1728658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332656"/>
            <a:ext cx="7571184" cy="576064"/>
          </a:xfrm>
        </p:spPr>
        <p:txBody>
          <a:bodyPr>
            <a:normAutofit fontScale="90000"/>
          </a:bodyPr>
          <a:lstStyle/>
          <a:p>
            <a:r>
              <a:rPr lang="en-GB" b="1" dirty="0"/>
              <a:t>References</a:t>
            </a:r>
            <a:r>
              <a:rPr lang="en-GB" dirty="0"/>
              <a:t/>
            </a:r>
            <a:br>
              <a:rPr lang="en-GB" dirty="0"/>
            </a:br>
            <a:endParaRPr lang="en-GB" dirty="0"/>
          </a:p>
        </p:txBody>
      </p:sp>
      <p:sp>
        <p:nvSpPr>
          <p:cNvPr id="3" name="Content Placeholder 2"/>
          <p:cNvSpPr>
            <a:spLocks noGrp="1"/>
          </p:cNvSpPr>
          <p:nvPr>
            <p:ph idx="1"/>
          </p:nvPr>
        </p:nvSpPr>
        <p:spPr>
          <a:xfrm>
            <a:off x="971600" y="764704"/>
            <a:ext cx="7715200" cy="5361459"/>
          </a:xfrm>
        </p:spPr>
        <p:txBody>
          <a:bodyPr>
            <a:noAutofit/>
          </a:bodyPr>
          <a:lstStyle/>
          <a:p>
            <a:pPr>
              <a:lnSpc>
                <a:spcPct val="200000"/>
              </a:lnSpc>
            </a:pPr>
            <a:r>
              <a:rPr lang="en-GB" sz="1400" dirty="0" smtClean="0">
                <a:latin typeface="Times New Roman" pitchFamily="18" charset="0"/>
                <a:cs typeface="Times New Roman" pitchFamily="18" charset="0"/>
              </a:rPr>
              <a:t>Saudi </a:t>
            </a:r>
            <a:r>
              <a:rPr lang="en-GB" sz="1400" dirty="0">
                <a:latin typeface="Times New Roman" pitchFamily="18" charset="0"/>
                <a:cs typeface="Times New Roman" pitchFamily="18" charset="0"/>
              </a:rPr>
              <a:t>Arabian Monetary Agency. Forty Ninth Annual Report: Latest Economic Developments. Retrieved from: </a:t>
            </a:r>
            <a:r>
              <a:rPr lang="en-GB" sz="1400" dirty="0">
                <a:latin typeface="Times New Roman" pitchFamily="18" charset="0"/>
                <a:cs typeface="Times New Roman" pitchFamily="18" charset="0"/>
                <a:hlinkClick r:id="rId2"/>
              </a:rPr>
              <a:t>http://www.sama.gov.sa/sites/samaen/ReportsStatistics/ReportsStatisticsLib/5600_R_Annual_En_49_Apx.pdf</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Saudi Ministry of Health. Awareness Campaigns. Kingdom of Saudi Arabia—Ministry of Health Portal. Retrieved from: </a:t>
            </a:r>
            <a:r>
              <a:rPr lang="en-GB" sz="1400" dirty="0">
                <a:latin typeface="Times New Roman" pitchFamily="18" charset="0"/>
                <a:cs typeface="Times New Roman" pitchFamily="18" charset="0"/>
                <a:hlinkClick r:id="rId3"/>
              </a:rPr>
              <a:t>http://www.moh.gov.sa/en/HealthAwareness/Campaigns/Pages/default.aspx</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The government of Saudi Arabia. (2016b). National Transformation Program. Retrieved from: http://www.vision2030.gov.sa/sites/default/files/NTP_En.pdf  </a:t>
            </a:r>
          </a:p>
          <a:p>
            <a:pPr>
              <a:lnSpc>
                <a:spcPct val="200000"/>
              </a:lnSpc>
            </a:pPr>
            <a:r>
              <a:rPr lang="en-GB" sz="1400" dirty="0" err="1">
                <a:latin typeface="Times New Roman" pitchFamily="18" charset="0"/>
                <a:cs typeface="Times New Roman" pitchFamily="18" charset="0"/>
              </a:rPr>
              <a:t>Tumulty</a:t>
            </a:r>
            <a:r>
              <a:rPr lang="en-GB" sz="1400" dirty="0">
                <a:latin typeface="Times New Roman" pitchFamily="18" charset="0"/>
                <a:cs typeface="Times New Roman" pitchFamily="18" charset="0"/>
              </a:rPr>
              <a:t> G. Professional Development of Nursing in Saudi Arabia. Journal of Nursing Scholarship, 2001, 33:285–290.</a:t>
            </a:r>
          </a:p>
          <a:p>
            <a:pPr>
              <a:lnSpc>
                <a:spcPct val="200000"/>
              </a:lnSpc>
            </a:pP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17286587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166</TotalTime>
  <Words>2265</Words>
  <Application>Microsoft Office PowerPoint</Application>
  <PresentationFormat>On-screen Show (4:3)</PresentationFormat>
  <Paragraphs>105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Solstice</vt:lpstr>
      <vt:lpstr>Regulations and Healthcare Access in Saudi Arabia </vt:lpstr>
      <vt:lpstr>Introduction</vt:lpstr>
      <vt:lpstr>Evolution of Healthcare in Saudi Arabia</vt:lpstr>
      <vt:lpstr>Structure of Healthcare and Challenges to Access to healthcare</vt:lpstr>
      <vt:lpstr>Structure of Healthcare and Challenges to Access to healthcare</vt:lpstr>
      <vt:lpstr>Structure of Healthcare and Challenges to Access to healthcare</vt:lpstr>
      <vt:lpstr>The Medically Underserved Population </vt:lpstr>
      <vt:lpstr>Financing of Healthcare </vt:lpstr>
      <vt:lpstr>Financing of Healthcare </vt:lpstr>
      <vt:lpstr>Healthcare Policy</vt:lpstr>
      <vt:lpstr> Vision 2030 Healthcare Proposals </vt:lpstr>
      <vt:lpstr>Role of the National Transformation Program in healthcare </vt:lpstr>
      <vt:lpstr>Preventative Measures Enacted by Governmental and Nongovernmental Entities</vt:lpstr>
      <vt:lpstr>Conclusion</vt:lpstr>
      <vt:lpstr>References </vt:lpstr>
      <vt:lpstr>References </vt:lpstr>
      <vt:lpstr>References </vt:lpstr>
      <vt:lpstr>References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Regulations and Healthcare Access in Saudi Arabia</dc:title>
  <dc:creator>User</dc:creator>
  <cp:lastModifiedBy>User</cp:lastModifiedBy>
  <cp:revision>13</cp:revision>
  <dcterms:created xsi:type="dcterms:W3CDTF">2018-12-03T16:56:11Z</dcterms:created>
  <dcterms:modified xsi:type="dcterms:W3CDTF">2018-12-03T19:42:16Z</dcterms:modified>
</cp:coreProperties>
</file>